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notesMasterIdLst>
    <p:notesMasterId r:id="rId20"/>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deck dated June 18, 2025. Companies: PayPal, PayPal Credit, Xoom, Symantec, Autodesk, Connectix and others.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user research we agreed on two general personas. UX created detailed task-flow steps; UX and content storyboarded the flows with a fresh look at key decision points on a task-specific basis.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Solutions 1-6 consolidated from the original deck's six solution slides.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analysis: evaluated the existing page and created tags indicating known issues. The diagram proved useful in discussions with interaction designers and stakeholders.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implementation yielded immediate positive feedback. The process illustrates teamwork, strategy, and planning in corporate content and app design.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Information Developer (fancy name for Content) for this $50M project to build software for enterprises managing large SSL cert installations.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Esri, Redlands CA — GIS software and mapping. Worked on the GIS Wiki (wiki.gis.com) and ArcGIS help files. Roughly one year, after Autodesk (~2009-2010; Tom to confirm exact dates).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Windows pipes screensaver? That's close to the output. Trained to write consistently with reusable phrases to conserve translation costs across 19 languages. Manuals of step-by-step procedures that make sense only to engineers — accurate and well vetted by SMEs.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Connectix built Virtual PC, one of the first practical desktop virtualization products — the technology behind today's cloud instances and containers. Microsoft acquired Connectix's virtualization business in February 2003. Confirm exact date if asked; from memory, verified by Tom.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SpringCM: innovative document management firm providing software as a service before Dropbox. Worked directly with the CEO remotely to develop key documentation such as the SpringCM User Guide.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6 billion dollar deal, PayPal sold its PayPal Credit portfolio to Synchrony Bank. Our Credit team worked with Synchrony design and legal to complete the redesign already underway. We improved IA, redesigned navigation, improved key workflows prior to handoff under a tight deadline. Received 2 PayPal Spot Awards of $3K each from senior management.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uncrowded and balanced layout with room for banner elements. Added notifications framework with alert options based on user feedback. Allowed for whitespace elegance and banner placements without clutter.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special-finance purchase: no interest or fees if fully paid within 6 months; miss it and the customer takes a big hit on interest. Customer feedback: 'looking out for them, not ripping them off like most banks and cards do.'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tested well and has been implemented without changes since 2022.</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track transaction progress in real-time was an important milestone for Xoom and its customers. This involved mapping hundreds of possible cases with engineers and providing relevant messaging to empower customers.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volume related to money-transfer issues with banks and general delays was significantly reduced; customer feedback extremely positive. Helps compete with Western Union and Remitly.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Managed content and legal review for global PayPal product updates. Worked closely with legal partners to drive alignment, secure signoff, and complete high-impact changes under tight deadlines.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SSL certificate and intermediate certificate installation was the #1 support issue for Symantec, which acquired the famous Verisign brand. 40% of support calls related to certificate delivery and installation.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g"/><Relationship Id="rId2" Type="http://schemas.openxmlformats.org/officeDocument/2006/relationships/image" Target="../media/image-12-2.jpe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jpe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32A1D"/>
        </a:solidFill>
      </p:bgPr>
    </p:bg>
    <p:spTree>
      <p:nvGrpSpPr>
        <p:cNvPr id="1" name=""/>
        <p:cNvGrpSpPr/>
        <p:nvPr/>
      </p:nvGrpSpPr>
      <p:grpSpPr>
        <a:xfrm>
          <a:off x="0" y="0"/>
          <a:ext cx="0" cy="0"/>
          <a:chOff x="0" y="0"/>
          <a:chExt cx="0" cy="0"/>
        </a:xfrm>
      </p:grpSpPr>
      <p:sp>
        <p:nvSpPr>
          <p:cNvPr id="2" name="Text 0"/>
          <p:cNvSpPr/>
          <p:nvPr/>
        </p:nvSpPr>
        <p:spPr>
          <a:xfrm>
            <a:off x="640080" y="960120"/>
            <a:ext cx="5486400" cy="274320"/>
          </a:xfrm>
          <a:prstGeom prst="rect">
            <a:avLst/>
          </a:prstGeom>
          <a:noFill/>
          <a:ln/>
        </p:spPr>
        <p:txBody>
          <a:bodyPr wrap="square" lIns="0" tIns="0" rIns="0" bIns="0" rtlCol="0" anchor="ctr"/>
          <a:lstStyle/>
          <a:p>
            <a:pPr indent="0" marL="0">
              <a:buNone/>
            </a:pPr>
            <a:r>
              <a:rPr lang="en-US" sz="1050" b="1" spc="300" kern="0" dirty="0">
                <a:solidFill>
                  <a:srgbClr val="AFCBB8"/>
                </a:solidFill>
                <a:latin typeface="Arial" pitchFamily="34" charset="0"/>
                <a:ea typeface="Arial" pitchFamily="34" charset="-122"/>
                <a:cs typeface="Arial" pitchFamily="34" charset="-120"/>
              </a:rPr>
              <a:t>PORTFOLIO · WORK SAMPLES</a:t>
            </a:r>
            <a:endParaRPr lang="en-US" sz="1050" dirty="0"/>
          </a:p>
        </p:txBody>
      </p:sp>
      <p:sp>
        <p:nvSpPr>
          <p:cNvPr id="3" name="Text 1"/>
          <p:cNvSpPr/>
          <p:nvPr/>
        </p:nvSpPr>
        <p:spPr>
          <a:xfrm>
            <a:off x="621792" y="1280160"/>
            <a:ext cx="7863840" cy="914400"/>
          </a:xfrm>
          <a:prstGeom prst="rect">
            <a:avLst/>
          </a:prstGeom>
          <a:noFill/>
          <a:ln/>
        </p:spPr>
        <p:txBody>
          <a:bodyPr wrap="square" lIns="0" tIns="0" rIns="0" bIns="0" rtlCol="0" anchor="ctr"/>
          <a:lstStyle/>
          <a:p>
            <a:pPr indent="0" marL="0">
              <a:buNone/>
            </a:pPr>
            <a:r>
              <a:rPr lang="en-US" sz="4800" b="1" dirty="0">
                <a:solidFill>
                  <a:srgbClr val="FFFFFF"/>
                </a:solidFill>
                <a:latin typeface="Century Schoolbook" pitchFamily="34" charset="0"/>
                <a:ea typeface="Century Schoolbook" pitchFamily="34" charset="-122"/>
                <a:cs typeface="Century Schoolbook" pitchFamily="34" charset="-120"/>
              </a:rPr>
              <a:t>Tom Proctor</a:t>
            </a:r>
            <a:endParaRPr lang="en-US" sz="4800" dirty="0"/>
          </a:p>
        </p:txBody>
      </p:sp>
      <p:sp>
        <p:nvSpPr>
          <p:cNvPr id="4" name="Text 2"/>
          <p:cNvSpPr/>
          <p:nvPr/>
        </p:nvSpPr>
        <p:spPr>
          <a:xfrm>
            <a:off x="640080" y="2240280"/>
            <a:ext cx="7863840" cy="411480"/>
          </a:xfrm>
          <a:prstGeom prst="rect">
            <a:avLst/>
          </a:prstGeom>
          <a:noFill/>
          <a:ln/>
        </p:spPr>
        <p:txBody>
          <a:bodyPr wrap="square" lIns="0" tIns="0" rIns="0" bIns="0" rtlCol="0" anchor="ctr"/>
          <a:lstStyle/>
          <a:p>
            <a:pPr indent="0" marL="0">
              <a:buNone/>
            </a:pPr>
            <a:r>
              <a:rPr lang="en-US" sz="1600" dirty="0">
                <a:solidFill>
                  <a:srgbClr val="CFE3D6"/>
                </a:solidFill>
                <a:latin typeface="Arial" pitchFamily="34" charset="0"/>
                <a:ea typeface="Arial" pitchFamily="34" charset="-122"/>
                <a:cs typeface="Arial" pitchFamily="34" charset="-120"/>
              </a:rPr>
              <a:t>Content Strategy · Content Design · Technical Writing</a:t>
            </a:r>
            <a:endParaRPr lang="en-US" sz="1600" dirty="0"/>
          </a:p>
        </p:txBody>
      </p:sp>
      <p:sp>
        <p:nvSpPr>
          <p:cNvPr id="5" name="Shape 3"/>
          <p:cNvSpPr/>
          <p:nvPr/>
        </p:nvSpPr>
        <p:spPr>
          <a:xfrm>
            <a:off x="658368" y="2880360"/>
            <a:ext cx="2011680" cy="0"/>
          </a:xfrm>
          <a:prstGeom prst="line">
            <a:avLst/>
          </a:prstGeom>
          <a:noFill/>
          <a:ln w="12700">
            <a:solidFill>
              <a:srgbClr val="3E6B4E"/>
            </a:solidFill>
            <a:prstDash val="solid"/>
          </a:ln>
        </p:spPr>
      </p:sp>
      <p:sp>
        <p:nvSpPr>
          <p:cNvPr id="6" name="Text 4"/>
          <p:cNvSpPr/>
          <p:nvPr/>
        </p:nvSpPr>
        <p:spPr>
          <a:xfrm>
            <a:off x="640080" y="3063240"/>
            <a:ext cx="6949440" cy="365760"/>
          </a:xfrm>
          <a:prstGeom prst="rect">
            <a:avLst/>
          </a:prstGeom>
          <a:noFill/>
          <a:ln/>
        </p:spPr>
        <p:txBody>
          <a:bodyPr wrap="square" lIns="0" tIns="0" rIns="0" bIns="0" rtlCol="0" anchor="ctr"/>
          <a:lstStyle/>
          <a:p>
            <a:pPr indent="0" marL="0">
              <a:buNone/>
            </a:pPr>
            <a:r>
              <a:rPr lang="en-US" sz="1250" dirty="0">
                <a:solidFill>
                  <a:srgbClr val="D9C4C1"/>
                </a:solidFill>
                <a:latin typeface="Arial" pitchFamily="34" charset="0"/>
                <a:ea typeface="Arial" pitchFamily="34" charset="-122"/>
                <a:cs typeface="Arial" pitchFamily="34" charset="-120"/>
              </a:rPr>
              <a:t>Selected work from PayPal, PayPal Credit, Xoom, Symantec, Autodesk, and SpringCM</a:t>
            </a:r>
            <a:endParaRPr lang="en-US" sz="1250" dirty="0"/>
          </a:p>
        </p:txBody>
      </p:sp>
      <p:sp>
        <p:nvSpPr>
          <p:cNvPr id="7" name="Text 5"/>
          <p:cNvSpPr/>
          <p:nvPr/>
        </p:nvSpPr>
        <p:spPr>
          <a:xfrm>
            <a:off x="640080" y="4206240"/>
            <a:ext cx="6766560" cy="502920"/>
          </a:xfrm>
          <a:prstGeom prst="rect">
            <a:avLst/>
          </a:prstGeom>
          <a:noFill/>
          <a:ln/>
        </p:spPr>
        <p:txBody>
          <a:bodyPr wrap="square" lIns="0" tIns="0" rIns="0" bIns="0" rtlCol="0" anchor="ctr"/>
          <a:lstStyle/>
          <a:p>
            <a:pPr indent="0" marL="0">
              <a:buNone/>
            </a:pPr>
            <a:r>
              <a:rPr lang="en-US" sz="1000" i="1" dirty="0">
                <a:solidFill>
                  <a:srgbClr val="8FB09C"/>
                </a:solidFill>
                <a:latin typeface="Arial" pitchFamily="34" charset="0"/>
                <a:ea typeface="Arial" pitchFamily="34" charset="-122"/>
                <a:cs typeface="Arial" pitchFamily="34" charset="-120"/>
              </a:rPr>
              <a:t>All examples are real and shared with permission for work-sample discussion. I was the primary content owner on every project shown.</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SSL CERTIFICATE INSTALLS · DISCOVERY</a:t>
            </a:r>
            <a:endParaRPr lang="en-US" sz="1050" dirty="0"/>
          </a:p>
        </p:txBody>
      </p:sp>
      <p:sp>
        <p:nvSpPr>
          <p:cNvPr id="3" name="Text 1"/>
          <p:cNvSpPr/>
          <p:nvPr/>
        </p:nvSpPr>
        <p:spPr>
          <a:xfrm>
            <a:off x="457200" y="594360"/>
            <a:ext cx="82296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Two Users, One Broken Journey</a:t>
            </a:r>
            <a:endParaRPr lang="en-US" sz="2700" dirty="0"/>
          </a:p>
        </p:txBody>
      </p:sp>
      <p:sp>
        <p:nvSpPr>
          <p:cNvPr id="4" name="Shape 2"/>
          <p:cNvSpPr/>
          <p:nvPr/>
        </p:nvSpPr>
        <p:spPr>
          <a:xfrm>
            <a:off x="457200" y="1325880"/>
            <a:ext cx="3749040" cy="969264"/>
          </a:xfrm>
          <a:prstGeom prst="roundRect">
            <a:avLst>
              <a:gd name="adj" fmla="val 7547"/>
            </a:avLst>
          </a:prstGeom>
          <a:solidFill>
            <a:srgbClr val="F1F5F2"/>
          </a:solidFill>
          <a:ln w="12700">
            <a:solidFill>
              <a:srgbClr val="DCE7E0"/>
            </a:solidFill>
            <a:prstDash val="solid"/>
          </a:ln>
        </p:spPr>
      </p:sp>
      <p:sp>
        <p:nvSpPr>
          <p:cNvPr id="5" name="Text 3"/>
          <p:cNvSpPr/>
          <p:nvPr/>
        </p:nvSpPr>
        <p:spPr>
          <a:xfrm>
            <a:off x="640080" y="1417320"/>
            <a:ext cx="3383280" cy="256032"/>
          </a:xfrm>
          <a:prstGeom prst="rect">
            <a:avLst/>
          </a:prstGeom>
          <a:noFill/>
          <a:ln/>
        </p:spPr>
        <p:txBody>
          <a:bodyPr wrap="square" lIns="0" tIns="0" rIns="0" bIns="0" rtlCol="0" anchor="ctr"/>
          <a:lstStyle/>
          <a:p>
            <a:pPr indent="0" marL="0">
              <a:buNone/>
            </a:pPr>
            <a:r>
              <a:rPr lang="en-US" sz="1200" b="1" dirty="0">
                <a:solidFill>
                  <a:srgbClr val="1E4A32"/>
                </a:solidFill>
                <a:latin typeface="Arial" pitchFamily="34" charset="0"/>
                <a:ea typeface="Arial" pitchFamily="34" charset="-122"/>
                <a:cs typeface="Arial" pitchFamily="34" charset="-120"/>
              </a:rPr>
              <a:t>Non-admin users</a:t>
            </a:r>
            <a:endParaRPr lang="en-US" sz="1200" dirty="0"/>
          </a:p>
        </p:txBody>
      </p:sp>
      <p:sp>
        <p:nvSpPr>
          <p:cNvPr id="6" name="Text 4"/>
          <p:cNvSpPr/>
          <p:nvPr/>
        </p:nvSpPr>
        <p:spPr>
          <a:xfrm>
            <a:off x="640080" y="1691640"/>
            <a:ext cx="3383280" cy="548640"/>
          </a:xfrm>
          <a:prstGeom prst="rect">
            <a:avLst/>
          </a:prstGeom>
          <a:noFill/>
          <a:ln/>
        </p:spPr>
        <p:txBody>
          <a:bodyPr wrap="square" lIns="0" tIns="0" rIns="0" bIns="0" rtlCol="0" anchor="ctr"/>
          <a:lstStyle/>
          <a:p>
            <a:pPr indent="0" marL="0">
              <a:buNone/>
            </a:pPr>
            <a:r>
              <a:rPr lang="en-US" sz="980" dirty="0">
                <a:solidFill>
                  <a:srgbClr val="1A1A1A"/>
                </a:solidFill>
                <a:latin typeface="Arial" pitchFamily="34" charset="0"/>
                <a:ea typeface="Arial" pitchFamily="34" charset="-122"/>
                <a:cs typeface="Arial" pitchFamily="34" charset="-120"/>
              </a:rPr>
              <a:t>Know the basic concepts but not servers or jargon. Need help along the way, step by step.</a:t>
            </a:r>
            <a:endParaRPr lang="en-US" sz="980" dirty="0"/>
          </a:p>
        </p:txBody>
      </p:sp>
      <p:sp>
        <p:nvSpPr>
          <p:cNvPr id="7" name="Shape 5"/>
          <p:cNvSpPr/>
          <p:nvPr/>
        </p:nvSpPr>
        <p:spPr>
          <a:xfrm>
            <a:off x="457200" y="2404872"/>
            <a:ext cx="3749040" cy="969264"/>
          </a:xfrm>
          <a:prstGeom prst="roundRect">
            <a:avLst>
              <a:gd name="adj" fmla="val 7547"/>
            </a:avLst>
          </a:prstGeom>
          <a:solidFill>
            <a:srgbClr val="F1F5F2"/>
          </a:solidFill>
          <a:ln w="12700">
            <a:solidFill>
              <a:srgbClr val="DCE7E0"/>
            </a:solidFill>
            <a:prstDash val="solid"/>
          </a:ln>
        </p:spPr>
      </p:sp>
      <p:sp>
        <p:nvSpPr>
          <p:cNvPr id="8" name="Text 6"/>
          <p:cNvSpPr/>
          <p:nvPr/>
        </p:nvSpPr>
        <p:spPr>
          <a:xfrm>
            <a:off x="640080" y="2496312"/>
            <a:ext cx="3383280" cy="256032"/>
          </a:xfrm>
          <a:prstGeom prst="rect">
            <a:avLst/>
          </a:prstGeom>
          <a:noFill/>
          <a:ln/>
        </p:spPr>
        <p:txBody>
          <a:bodyPr wrap="square" lIns="0" tIns="0" rIns="0" bIns="0" rtlCol="0" anchor="ctr"/>
          <a:lstStyle/>
          <a:p>
            <a:pPr indent="0" marL="0">
              <a:buNone/>
            </a:pPr>
            <a:r>
              <a:rPr lang="en-US" sz="1200" b="1" dirty="0">
                <a:solidFill>
                  <a:srgbClr val="1E4A32"/>
                </a:solidFill>
                <a:latin typeface="Arial" pitchFamily="34" charset="0"/>
                <a:ea typeface="Arial" pitchFamily="34" charset="-122"/>
                <a:cs typeface="Arial" pitchFamily="34" charset="-120"/>
              </a:rPr>
              <a:t>Admin / technical users</a:t>
            </a:r>
            <a:endParaRPr lang="en-US" sz="1200" dirty="0"/>
          </a:p>
        </p:txBody>
      </p:sp>
      <p:sp>
        <p:nvSpPr>
          <p:cNvPr id="9" name="Text 7"/>
          <p:cNvSpPr/>
          <p:nvPr/>
        </p:nvSpPr>
        <p:spPr>
          <a:xfrm>
            <a:off x="640080" y="2770632"/>
            <a:ext cx="3383280" cy="548640"/>
          </a:xfrm>
          <a:prstGeom prst="rect">
            <a:avLst/>
          </a:prstGeom>
          <a:noFill/>
          <a:ln/>
        </p:spPr>
        <p:txBody>
          <a:bodyPr wrap="square" lIns="0" tIns="0" rIns="0" bIns="0" rtlCol="0" anchor="ctr"/>
          <a:lstStyle/>
          <a:p>
            <a:pPr indent="0" marL="0">
              <a:buNone/>
            </a:pPr>
            <a:r>
              <a:rPr lang="en-US" sz="980" dirty="0">
                <a:solidFill>
                  <a:srgbClr val="1A1A1A"/>
                </a:solidFill>
                <a:latin typeface="Arial" pitchFamily="34" charset="0"/>
                <a:ea typeface="Arial" pitchFamily="34" charset="-122"/>
                <a:cs typeface="Arial" pitchFamily="34" charset="-120"/>
              </a:rPr>
              <a:t>Fluent in SSL and server administration. Want the bare steps — no hand-holding.</a:t>
            </a:r>
            <a:endParaRPr lang="en-US" sz="980" dirty="0"/>
          </a:p>
        </p:txBody>
      </p:sp>
      <p:sp>
        <p:nvSpPr>
          <p:cNvPr id="10" name="Text 8"/>
          <p:cNvSpPr/>
          <p:nvPr/>
        </p:nvSpPr>
        <p:spPr>
          <a:xfrm>
            <a:off x="457200" y="3611880"/>
            <a:ext cx="3749040" cy="1280160"/>
          </a:xfrm>
          <a:prstGeom prst="rect">
            <a:avLst/>
          </a:prstGeom>
          <a:noFill/>
          <a:ln/>
        </p:spPr>
        <p:txBody>
          <a:bodyPr wrap="square" lIns="0" tIns="0" rIns="0" bIns="0" rtlCol="0" anchor="t"/>
          <a:lstStyle/>
          <a:p>
            <a:pPr marL="152400" indent="-152400">
              <a:spcAft>
                <a:spcPts val="700"/>
              </a:spcAft>
              <a:buSzPct val="100000"/>
              <a:buChar char="•"/>
            </a:pPr>
            <a:r>
              <a:rPr lang="en-US" sz="1080" dirty="0">
                <a:solidFill>
                  <a:srgbClr val="1A1A1A"/>
                </a:solidFill>
                <a:latin typeface="Arial" pitchFamily="34" charset="0"/>
                <a:ea typeface="Arial" pitchFamily="34" charset="-122"/>
                <a:cs typeface="Arial" pitchFamily="34" charset="-120"/>
              </a:rPr>
              <a:t>Issue 1 — Delivery: certificates arrived as email attachments, an outdated method that failed many users.</a:t>
            </a:r>
            <a:endParaRPr lang="en-US" sz="1080" dirty="0"/>
          </a:p>
          <a:p>
            <a:pPr marL="152400" indent="-152400">
              <a:spcAft>
                <a:spcPts val="700"/>
              </a:spcAft>
              <a:buSzPct val="100000"/>
              <a:buChar char="•"/>
            </a:pPr>
            <a:r>
              <a:rPr lang="en-US" sz="1080" dirty="0">
                <a:solidFill>
                  <a:srgbClr val="1A1A1A"/>
                </a:solidFill>
                <a:latin typeface="Arial" pitchFamily="34" charset="0"/>
                <a:ea typeface="Arial" pitchFamily="34" charset="-122"/>
                <a:cs typeface="Arial" pitchFamily="34" charset="-120"/>
              </a:rPr>
              <a:t>Issue 2 — CSR generation: creating a CSR on their own server was a technical wall that ended in support calls.</a:t>
            </a:r>
            <a:endParaRPr lang="en-US" sz="1080" dirty="0"/>
          </a:p>
        </p:txBody>
      </p:sp>
      <p:sp>
        <p:nvSpPr>
          <p:cNvPr id="11" name="Shape 9"/>
          <p:cNvSpPr/>
          <p:nvPr/>
        </p:nvSpPr>
        <p:spPr>
          <a:xfrm>
            <a:off x="4361688" y="1449027"/>
            <a:ext cx="4398264" cy="3274146"/>
          </a:xfrm>
          <a:prstGeom prst="roundRect">
            <a:avLst>
              <a:gd name="adj" fmla="val 1396"/>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12" name="Image 0" descr="Task flow diagram">    </p:cNvPr>
          <p:cNvPicPr>
            <a:picLocks noChangeAspect="1"/>
          </p:cNvPicPr>
          <p:nvPr/>
        </p:nvPicPr>
        <p:blipFill>
          <a:blip r:embed="rId1"/>
          <a:stretch>
            <a:fillRect/>
          </a:stretch>
        </p:blipFill>
        <p:spPr>
          <a:xfrm>
            <a:off x="4434840" y="1522179"/>
            <a:ext cx="4251960" cy="31278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SSL CERTIFICATE INSTALLS · REDESIGN</a:t>
            </a:r>
            <a:endParaRPr lang="en-US" sz="1050" dirty="0"/>
          </a:p>
        </p:txBody>
      </p:sp>
      <p:sp>
        <p:nvSpPr>
          <p:cNvPr id="3" name="Text 1"/>
          <p:cNvSpPr/>
          <p:nvPr/>
        </p:nvSpPr>
        <p:spPr>
          <a:xfrm>
            <a:off x="457200" y="594360"/>
            <a:ext cx="82296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Six Moves That Fixed the Journey</a:t>
            </a:r>
            <a:endParaRPr lang="en-US" sz="2700" dirty="0"/>
          </a:p>
        </p:txBody>
      </p:sp>
      <p:sp>
        <p:nvSpPr>
          <p:cNvPr id="4" name="Shape 2"/>
          <p:cNvSpPr/>
          <p:nvPr/>
        </p:nvSpPr>
        <p:spPr>
          <a:xfrm>
            <a:off x="457200" y="1371600"/>
            <a:ext cx="2743200" cy="1481328"/>
          </a:xfrm>
          <a:prstGeom prst="roundRect">
            <a:avLst>
              <a:gd name="adj" fmla="val 4321"/>
            </a:avLst>
          </a:prstGeom>
          <a:solidFill>
            <a:srgbClr val="F1F5F2"/>
          </a:solidFill>
          <a:ln w="12700">
            <a:solidFill>
              <a:srgbClr val="DCE7E0"/>
            </a:solidFill>
            <a:prstDash val="solid"/>
          </a:ln>
          <a:effectLst>
            <a:outerShdw sx="100000" sy="100000" kx="0" ky="0" algn="bl" rotWithShape="0" blurRad="88900" dist="25400" dir="2700000">
              <a:srgbClr val="000000">
                <a:alpha val="18000"/>
              </a:srgbClr>
            </a:outerShdw>
          </a:effectLst>
        </p:spPr>
      </p:sp>
      <p:sp>
        <p:nvSpPr>
          <p:cNvPr id="5" name="Text 3"/>
          <p:cNvSpPr/>
          <p:nvPr/>
        </p:nvSpPr>
        <p:spPr>
          <a:xfrm>
            <a:off x="621792" y="1481328"/>
            <a:ext cx="2414016" cy="274320"/>
          </a:xfrm>
          <a:prstGeom prst="rect">
            <a:avLst/>
          </a:prstGeom>
          <a:noFill/>
          <a:ln/>
        </p:spPr>
        <p:txBody>
          <a:bodyPr wrap="square" lIns="0" tIns="0" rIns="0" bIns="0" rtlCol="0" anchor="ctr"/>
          <a:lstStyle/>
          <a:p>
            <a:pPr indent="0" marL="0">
              <a:buNone/>
            </a:pPr>
            <a:r>
              <a:rPr lang="en-US" sz="1150" b="1" dirty="0">
                <a:solidFill>
                  <a:srgbClr val="1E4A32"/>
                </a:solidFill>
                <a:latin typeface="Arial" pitchFamily="34" charset="0"/>
                <a:ea typeface="Arial" pitchFamily="34" charset="-122"/>
                <a:cs typeface="Arial" pitchFamily="34" charset="-120"/>
              </a:rPr>
              <a:t>1 · Reorder the intake</a:t>
            </a:r>
            <a:endParaRPr lang="en-US" sz="1150" dirty="0"/>
          </a:p>
        </p:txBody>
      </p:sp>
      <p:sp>
        <p:nvSpPr>
          <p:cNvPr id="6" name="Text 4"/>
          <p:cNvSpPr/>
          <p:nvPr/>
        </p:nvSpPr>
        <p:spPr>
          <a:xfrm>
            <a:off x="621792" y="1773936"/>
            <a:ext cx="2414016" cy="969264"/>
          </a:xfrm>
          <a:prstGeom prst="rect">
            <a:avLst/>
          </a:prstGeom>
          <a:noFill/>
          <a:ln/>
        </p:spPr>
        <p:txBody>
          <a:bodyPr wrap="square" lIns="0" tIns="0" rIns="0" bIns="0" rtlCol="0" anchor="ctr"/>
          <a:lstStyle/>
          <a:p>
            <a:pPr indent="0" marL="0">
              <a:buNone/>
            </a:pPr>
            <a:r>
              <a:rPr lang="en-US" sz="930" dirty="0">
                <a:solidFill>
                  <a:srgbClr val="1A1A1A"/>
                </a:solidFill>
                <a:latin typeface="Arial" pitchFamily="34" charset="0"/>
                <a:ea typeface="Arial" pitchFamily="34" charset="-122"/>
                <a:cs typeface="Arial" pitchFamily="34" charset="-120"/>
              </a:rPr>
              <a:t>Collect the right information first, routing each user down one of three paths suited to their needs.</a:t>
            </a:r>
            <a:endParaRPr lang="en-US" sz="930" dirty="0"/>
          </a:p>
        </p:txBody>
      </p:sp>
      <p:sp>
        <p:nvSpPr>
          <p:cNvPr id="7" name="Shape 5"/>
          <p:cNvSpPr/>
          <p:nvPr/>
        </p:nvSpPr>
        <p:spPr>
          <a:xfrm>
            <a:off x="3337560" y="1371600"/>
            <a:ext cx="2743200" cy="1481328"/>
          </a:xfrm>
          <a:prstGeom prst="roundRect">
            <a:avLst>
              <a:gd name="adj" fmla="val 4321"/>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sp>
        <p:nvSpPr>
          <p:cNvPr id="8" name="Text 6"/>
          <p:cNvSpPr/>
          <p:nvPr/>
        </p:nvSpPr>
        <p:spPr>
          <a:xfrm>
            <a:off x="3502152" y="1481328"/>
            <a:ext cx="2414016" cy="274320"/>
          </a:xfrm>
          <a:prstGeom prst="rect">
            <a:avLst/>
          </a:prstGeom>
          <a:noFill/>
          <a:ln/>
        </p:spPr>
        <p:txBody>
          <a:bodyPr wrap="square" lIns="0" tIns="0" rIns="0" bIns="0" rtlCol="0" anchor="ctr"/>
          <a:lstStyle/>
          <a:p>
            <a:pPr indent="0" marL="0">
              <a:buNone/>
            </a:pPr>
            <a:r>
              <a:rPr lang="en-US" sz="1150" b="1" dirty="0">
                <a:solidFill>
                  <a:srgbClr val="1E4A32"/>
                </a:solidFill>
                <a:latin typeface="Arial" pitchFamily="34" charset="0"/>
                <a:ea typeface="Arial" pitchFamily="34" charset="-122"/>
                <a:cs typeface="Arial" pitchFamily="34" charset="-120"/>
              </a:rPr>
              <a:t>2 · Task-focused content</a:t>
            </a:r>
            <a:endParaRPr lang="en-US" sz="1150" dirty="0"/>
          </a:p>
        </p:txBody>
      </p:sp>
      <p:sp>
        <p:nvSpPr>
          <p:cNvPr id="9" name="Text 7"/>
          <p:cNvSpPr/>
          <p:nvPr/>
        </p:nvSpPr>
        <p:spPr>
          <a:xfrm>
            <a:off x="3502152" y="1773936"/>
            <a:ext cx="2414016" cy="969264"/>
          </a:xfrm>
          <a:prstGeom prst="rect">
            <a:avLst/>
          </a:prstGeom>
          <a:noFill/>
          <a:ln/>
        </p:spPr>
        <p:txBody>
          <a:bodyPr wrap="square" lIns="0" tIns="0" rIns="0" bIns="0" rtlCol="0" anchor="ctr"/>
          <a:lstStyle/>
          <a:p>
            <a:pPr indent="0" marL="0">
              <a:buNone/>
            </a:pPr>
            <a:r>
              <a:rPr lang="en-US" sz="930" dirty="0">
                <a:solidFill>
                  <a:srgbClr val="1A1A1A"/>
                </a:solidFill>
                <a:latin typeface="Arial" pitchFamily="34" charset="0"/>
                <a:ea typeface="Arial" pitchFamily="34" charset="-122"/>
                <a:cs typeface="Arial" pitchFamily="34" charset="-120"/>
              </a:rPr>
              <a:t>Refocused every message on user tasks; rigorously tested and peer-reviewed new content, with contextual help placed where eyes land.</a:t>
            </a:r>
            <a:endParaRPr lang="en-US" sz="930" dirty="0"/>
          </a:p>
        </p:txBody>
      </p:sp>
      <p:sp>
        <p:nvSpPr>
          <p:cNvPr id="10" name="Shape 8"/>
          <p:cNvSpPr/>
          <p:nvPr/>
        </p:nvSpPr>
        <p:spPr>
          <a:xfrm>
            <a:off x="6217920" y="1371600"/>
            <a:ext cx="2743200" cy="1481328"/>
          </a:xfrm>
          <a:prstGeom prst="roundRect">
            <a:avLst>
              <a:gd name="adj" fmla="val 4321"/>
            </a:avLst>
          </a:prstGeom>
          <a:solidFill>
            <a:srgbClr val="F1F5F2"/>
          </a:solidFill>
          <a:ln w="12700">
            <a:solidFill>
              <a:srgbClr val="DCE7E0"/>
            </a:solidFill>
            <a:prstDash val="solid"/>
          </a:ln>
          <a:effectLst>
            <a:outerShdw sx="100000" sy="100000" kx="0" ky="0" algn="bl" rotWithShape="0" blurRad="88900" dist="25400" dir="2700000">
              <a:srgbClr val="000000">
                <a:alpha val="18000"/>
              </a:srgbClr>
            </a:outerShdw>
          </a:effectLst>
        </p:spPr>
      </p:sp>
      <p:sp>
        <p:nvSpPr>
          <p:cNvPr id="11" name="Text 9"/>
          <p:cNvSpPr/>
          <p:nvPr/>
        </p:nvSpPr>
        <p:spPr>
          <a:xfrm>
            <a:off x="6382512" y="1481328"/>
            <a:ext cx="2414016" cy="274320"/>
          </a:xfrm>
          <a:prstGeom prst="rect">
            <a:avLst/>
          </a:prstGeom>
          <a:noFill/>
          <a:ln/>
        </p:spPr>
        <p:txBody>
          <a:bodyPr wrap="square" lIns="0" tIns="0" rIns="0" bIns="0" rtlCol="0" anchor="ctr"/>
          <a:lstStyle/>
          <a:p>
            <a:pPr indent="0" marL="0">
              <a:buNone/>
            </a:pPr>
            <a:r>
              <a:rPr lang="en-US" sz="1150" b="1" dirty="0">
                <a:solidFill>
                  <a:srgbClr val="1E4A32"/>
                </a:solidFill>
                <a:latin typeface="Arial" pitchFamily="34" charset="0"/>
                <a:ea typeface="Arial" pitchFamily="34" charset="-122"/>
                <a:cs typeface="Arial" pitchFamily="34" charset="-120"/>
              </a:rPr>
              <a:t>3 · Education at pain points</a:t>
            </a:r>
            <a:endParaRPr lang="en-US" sz="1150" dirty="0"/>
          </a:p>
        </p:txBody>
      </p:sp>
      <p:sp>
        <p:nvSpPr>
          <p:cNvPr id="12" name="Text 10"/>
          <p:cNvSpPr/>
          <p:nvPr/>
        </p:nvSpPr>
        <p:spPr>
          <a:xfrm>
            <a:off x="6382512" y="1773936"/>
            <a:ext cx="2414016" cy="969264"/>
          </a:xfrm>
          <a:prstGeom prst="rect">
            <a:avLst/>
          </a:prstGeom>
          <a:noFill/>
          <a:ln/>
        </p:spPr>
        <p:txBody>
          <a:bodyPr wrap="square" lIns="0" tIns="0" rIns="0" bIns="0" rtlCol="0" anchor="ctr"/>
          <a:lstStyle/>
          <a:p>
            <a:pPr indent="0" marL="0">
              <a:buNone/>
            </a:pPr>
            <a:r>
              <a:rPr lang="en-US" sz="930" dirty="0">
                <a:solidFill>
                  <a:srgbClr val="1A1A1A"/>
                </a:solidFill>
                <a:latin typeface="Arial" pitchFamily="34" charset="0"/>
                <a:ea typeface="Arial" pitchFamily="34" charset="-122"/>
                <a:cs typeface="Arial" pitchFamily="34" charset="-120"/>
              </a:rPr>
              <a:t>Tooltips, sample CSRs, code samples, videos, and help links exactly where users get stuck — invisible to experts who don't need them.</a:t>
            </a:r>
            <a:endParaRPr lang="en-US" sz="930" dirty="0"/>
          </a:p>
        </p:txBody>
      </p:sp>
      <p:sp>
        <p:nvSpPr>
          <p:cNvPr id="13" name="Shape 11"/>
          <p:cNvSpPr/>
          <p:nvPr/>
        </p:nvSpPr>
        <p:spPr>
          <a:xfrm>
            <a:off x="457200" y="3017520"/>
            <a:ext cx="2743200" cy="1481328"/>
          </a:xfrm>
          <a:prstGeom prst="roundRect">
            <a:avLst>
              <a:gd name="adj" fmla="val 4321"/>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sp>
        <p:nvSpPr>
          <p:cNvPr id="14" name="Text 12"/>
          <p:cNvSpPr/>
          <p:nvPr/>
        </p:nvSpPr>
        <p:spPr>
          <a:xfrm>
            <a:off x="621792" y="3127248"/>
            <a:ext cx="2414016" cy="274320"/>
          </a:xfrm>
          <a:prstGeom prst="rect">
            <a:avLst/>
          </a:prstGeom>
          <a:noFill/>
          <a:ln/>
        </p:spPr>
        <p:txBody>
          <a:bodyPr wrap="square" lIns="0" tIns="0" rIns="0" bIns="0" rtlCol="0" anchor="ctr"/>
          <a:lstStyle/>
          <a:p>
            <a:pPr indent="0" marL="0">
              <a:buNone/>
            </a:pPr>
            <a:r>
              <a:rPr lang="en-US" sz="1150" b="1" dirty="0">
                <a:solidFill>
                  <a:srgbClr val="1E4A32"/>
                </a:solidFill>
                <a:latin typeface="Arial" pitchFamily="34" charset="0"/>
                <a:ea typeface="Arial" pitchFamily="34" charset="-122"/>
                <a:cs typeface="Arial" pitchFamily="34" charset="-120"/>
              </a:rPr>
              <a:t>4 · Server selection wizard</a:t>
            </a:r>
            <a:endParaRPr lang="en-US" sz="1150" dirty="0"/>
          </a:p>
        </p:txBody>
      </p:sp>
      <p:sp>
        <p:nvSpPr>
          <p:cNvPr id="15" name="Text 13"/>
          <p:cNvSpPr/>
          <p:nvPr/>
        </p:nvSpPr>
        <p:spPr>
          <a:xfrm>
            <a:off x="621792" y="3419856"/>
            <a:ext cx="2414016" cy="969264"/>
          </a:xfrm>
          <a:prstGeom prst="rect">
            <a:avLst/>
          </a:prstGeom>
          <a:noFill/>
          <a:ln/>
        </p:spPr>
        <p:txBody>
          <a:bodyPr wrap="square" lIns="0" tIns="0" rIns="0" bIns="0" rtlCol="0" anchor="ctr"/>
          <a:lstStyle/>
          <a:p>
            <a:pPr indent="0" marL="0">
              <a:buNone/>
            </a:pPr>
            <a:r>
              <a:rPr lang="en-US" sz="930" dirty="0">
                <a:solidFill>
                  <a:srgbClr val="1A1A1A"/>
                </a:solidFill>
                <a:latin typeface="Arial" pitchFamily="34" charset="0"/>
                <a:ea typeface="Arial" pitchFamily="34" charset="-122"/>
                <a:cs typeface="Arial" pitchFamily="34" charset="-120"/>
              </a:rPr>
              <a:t>Pick server type and version up front, enabling smart defaults and installation guidance specific to the user's setup.</a:t>
            </a:r>
            <a:endParaRPr lang="en-US" sz="930" dirty="0"/>
          </a:p>
        </p:txBody>
      </p:sp>
      <p:sp>
        <p:nvSpPr>
          <p:cNvPr id="16" name="Shape 14"/>
          <p:cNvSpPr/>
          <p:nvPr/>
        </p:nvSpPr>
        <p:spPr>
          <a:xfrm>
            <a:off x="3337560" y="3017520"/>
            <a:ext cx="2743200" cy="1481328"/>
          </a:xfrm>
          <a:prstGeom prst="roundRect">
            <a:avLst>
              <a:gd name="adj" fmla="val 4321"/>
            </a:avLst>
          </a:prstGeom>
          <a:solidFill>
            <a:srgbClr val="F1F5F2"/>
          </a:solidFill>
          <a:ln w="12700">
            <a:solidFill>
              <a:srgbClr val="DCE7E0"/>
            </a:solidFill>
            <a:prstDash val="solid"/>
          </a:ln>
          <a:effectLst>
            <a:outerShdw sx="100000" sy="100000" kx="0" ky="0" algn="bl" rotWithShape="0" blurRad="88900" dist="25400" dir="2700000">
              <a:srgbClr val="000000">
                <a:alpha val="18000"/>
              </a:srgbClr>
            </a:outerShdw>
          </a:effectLst>
        </p:spPr>
      </p:sp>
      <p:sp>
        <p:nvSpPr>
          <p:cNvPr id="17" name="Text 15"/>
          <p:cNvSpPr/>
          <p:nvPr/>
        </p:nvSpPr>
        <p:spPr>
          <a:xfrm>
            <a:off x="3502152" y="3127248"/>
            <a:ext cx="2414016" cy="274320"/>
          </a:xfrm>
          <a:prstGeom prst="rect">
            <a:avLst/>
          </a:prstGeom>
          <a:noFill/>
          <a:ln/>
        </p:spPr>
        <p:txBody>
          <a:bodyPr wrap="square" lIns="0" tIns="0" rIns="0" bIns="0" rtlCol="0" anchor="ctr"/>
          <a:lstStyle/>
          <a:p>
            <a:pPr indent="0" marL="0">
              <a:buNone/>
            </a:pPr>
            <a:r>
              <a:rPr lang="en-US" sz="1150" b="1" dirty="0">
                <a:solidFill>
                  <a:srgbClr val="1E4A32"/>
                </a:solidFill>
                <a:latin typeface="Arial" pitchFamily="34" charset="0"/>
                <a:ea typeface="Arial" pitchFamily="34" charset="-122"/>
                <a:cs typeface="Arial" pitchFamily="34" charset="-120"/>
              </a:rPr>
              <a:t>5 · Special-case UI</a:t>
            </a:r>
            <a:endParaRPr lang="en-US" sz="1150" dirty="0"/>
          </a:p>
        </p:txBody>
      </p:sp>
      <p:sp>
        <p:nvSpPr>
          <p:cNvPr id="18" name="Text 16"/>
          <p:cNvSpPr/>
          <p:nvPr/>
        </p:nvSpPr>
        <p:spPr>
          <a:xfrm>
            <a:off x="3502152" y="3419856"/>
            <a:ext cx="2414016" cy="969264"/>
          </a:xfrm>
          <a:prstGeom prst="rect">
            <a:avLst/>
          </a:prstGeom>
          <a:noFill/>
          <a:ln/>
        </p:spPr>
        <p:txBody>
          <a:bodyPr wrap="square" lIns="0" tIns="0" rIns="0" bIns="0" rtlCol="0" anchor="ctr"/>
          <a:lstStyle/>
          <a:p>
            <a:pPr indent="0" marL="0">
              <a:buNone/>
            </a:pPr>
            <a:r>
              <a:rPr lang="en-US" sz="930" dirty="0">
                <a:solidFill>
                  <a:srgbClr val="1A1A1A"/>
                </a:solidFill>
                <a:latin typeface="Arial" pitchFamily="34" charset="0"/>
                <a:ea typeface="Arial" pitchFamily="34" charset="-122"/>
                <a:cs typeface="Arial" pitchFamily="34" charset="-120"/>
              </a:rPr>
              <a:t>Added flows for variable server environments that previously always ended in a support call.</a:t>
            </a:r>
            <a:endParaRPr lang="en-US" sz="930" dirty="0"/>
          </a:p>
        </p:txBody>
      </p:sp>
      <p:sp>
        <p:nvSpPr>
          <p:cNvPr id="19" name="Shape 17"/>
          <p:cNvSpPr/>
          <p:nvPr/>
        </p:nvSpPr>
        <p:spPr>
          <a:xfrm>
            <a:off x="6217920" y="3017520"/>
            <a:ext cx="2743200" cy="1481328"/>
          </a:xfrm>
          <a:prstGeom prst="roundRect">
            <a:avLst>
              <a:gd name="adj" fmla="val 4321"/>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sp>
        <p:nvSpPr>
          <p:cNvPr id="20" name="Text 18"/>
          <p:cNvSpPr/>
          <p:nvPr/>
        </p:nvSpPr>
        <p:spPr>
          <a:xfrm>
            <a:off x="6382512" y="3127248"/>
            <a:ext cx="2414016" cy="274320"/>
          </a:xfrm>
          <a:prstGeom prst="rect">
            <a:avLst/>
          </a:prstGeom>
          <a:noFill/>
          <a:ln/>
        </p:spPr>
        <p:txBody>
          <a:bodyPr wrap="square" lIns="0" tIns="0" rIns="0" bIns="0" rtlCol="0" anchor="ctr"/>
          <a:lstStyle/>
          <a:p>
            <a:pPr indent="0" marL="0">
              <a:buNone/>
            </a:pPr>
            <a:r>
              <a:rPr lang="en-US" sz="1150" b="1" dirty="0">
                <a:solidFill>
                  <a:srgbClr val="1E4A32"/>
                </a:solidFill>
                <a:latin typeface="Arial" pitchFamily="34" charset="0"/>
                <a:ea typeface="Arial" pitchFamily="34" charset="-122"/>
                <a:cs typeface="Arial" pitchFamily="34" charset="-120"/>
              </a:rPr>
              <a:t>6 · Support in the room</a:t>
            </a:r>
            <a:endParaRPr lang="en-US" sz="1150" dirty="0"/>
          </a:p>
        </p:txBody>
      </p:sp>
      <p:sp>
        <p:nvSpPr>
          <p:cNvPr id="21" name="Text 19"/>
          <p:cNvSpPr/>
          <p:nvPr/>
        </p:nvSpPr>
        <p:spPr>
          <a:xfrm>
            <a:off x="6382512" y="3419856"/>
            <a:ext cx="2414016" cy="969264"/>
          </a:xfrm>
          <a:prstGeom prst="rect">
            <a:avLst/>
          </a:prstGeom>
          <a:noFill/>
          <a:ln/>
        </p:spPr>
        <p:txBody>
          <a:bodyPr wrap="square" lIns="0" tIns="0" rIns="0" bIns="0" rtlCol="0" anchor="ctr"/>
          <a:lstStyle/>
          <a:p>
            <a:pPr indent="0" marL="0">
              <a:buNone/>
            </a:pPr>
            <a:r>
              <a:rPr lang="en-US" sz="930" dirty="0">
                <a:solidFill>
                  <a:srgbClr val="1A1A1A"/>
                </a:solidFill>
                <a:latin typeface="Arial" pitchFamily="34" charset="0"/>
                <a:ea typeface="Arial" pitchFamily="34" charset="-122"/>
                <a:cs typeface="Arial" pitchFamily="34" charset="-120"/>
              </a:rPr>
              <a:t>Support engineers joined design iteration directly, sharpening the designs against real ticket knowledge.</a:t>
            </a:r>
            <a:endParaRPr lang="en-US" sz="93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SSL CERTIFICATE INSTALLS · THE WORK</a:t>
            </a:r>
            <a:endParaRPr lang="en-US" sz="1050" dirty="0"/>
          </a:p>
        </p:txBody>
      </p:sp>
      <p:sp>
        <p:nvSpPr>
          <p:cNvPr id="3" name="Text 1"/>
          <p:cNvSpPr/>
          <p:nvPr/>
        </p:nvSpPr>
        <p:spPr>
          <a:xfrm>
            <a:off x="457200" y="594360"/>
            <a:ext cx="82296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Before and After: Generating a CSR</a:t>
            </a:r>
            <a:endParaRPr lang="en-US" sz="2700" dirty="0"/>
          </a:p>
        </p:txBody>
      </p:sp>
      <p:sp>
        <p:nvSpPr>
          <p:cNvPr id="4" name="Text 2"/>
          <p:cNvSpPr/>
          <p:nvPr/>
        </p:nvSpPr>
        <p:spPr>
          <a:xfrm>
            <a:off x="365760" y="1280160"/>
            <a:ext cx="2926080" cy="256032"/>
          </a:xfrm>
          <a:prstGeom prst="rect">
            <a:avLst/>
          </a:prstGeom>
          <a:noFill/>
          <a:ln/>
        </p:spPr>
        <p:txBody>
          <a:bodyPr wrap="square" lIns="0" tIns="0" rIns="0" bIns="0" rtlCol="0" anchor="ctr"/>
          <a:lstStyle/>
          <a:p>
            <a:pPr indent="0" marL="0">
              <a:buNone/>
            </a:pPr>
            <a:r>
              <a:rPr lang="en-US" sz="1050" b="1" spc="100" kern="0" dirty="0">
                <a:solidFill>
                  <a:srgbClr val="6B6560"/>
                </a:solidFill>
                <a:latin typeface="Arial" pitchFamily="34" charset="0"/>
                <a:ea typeface="Arial" pitchFamily="34" charset="-122"/>
                <a:cs typeface="Arial" pitchFamily="34" charset="-120"/>
              </a:rPr>
              <a:t>BEFORE — annotated audit</a:t>
            </a:r>
            <a:endParaRPr lang="en-US" sz="1050" dirty="0"/>
          </a:p>
        </p:txBody>
      </p:sp>
      <p:sp>
        <p:nvSpPr>
          <p:cNvPr id="5" name="Shape 3"/>
          <p:cNvSpPr/>
          <p:nvPr/>
        </p:nvSpPr>
        <p:spPr>
          <a:xfrm>
            <a:off x="368143" y="1499616"/>
            <a:ext cx="2921313" cy="3346704"/>
          </a:xfrm>
          <a:prstGeom prst="roundRect">
            <a:avLst>
              <a:gd name="adj" fmla="val 1565"/>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6" name="Image 0" descr="Original CSR page with issue tags">    </p:cNvPr>
          <p:cNvPicPr>
            <a:picLocks noChangeAspect="1"/>
          </p:cNvPicPr>
          <p:nvPr/>
        </p:nvPicPr>
        <p:blipFill>
          <a:blip r:embed="rId1"/>
          <a:stretch>
            <a:fillRect/>
          </a:stretch>
        </p:blipFill>
        <p:spPr>
          <a:xfrm>
            <a:off x="441295" y="1572768"/>
            <a:ext cx="2775009" cy="3200400"/>
          </a:xfrm>
          <a:prstGeom prst="rect">
            <a:avLst/>
          </a:prstGeom>
        </p:spPr>
      </p:pic>
      <p:sp>
        <p:nvSpPr>
          <p:cNvPr id="7" name="Text 4"/>
          <p:cNvSpPr/>
          <p:nvPr/>
        </p:nvSpPr>
        <p:spPr>
          <a:xfrm>
            <a:off x="3611880" y="1280160"/>
            <a:ext cx="5074920" cy="256032"/>
          </a:xfrm>
          <a:prstGeom prst="rect">
            <a:avLst/>
          </a:prstGeom>
          <a:noFill/>
          <a:ln/>
        </p:spPr>
        <p:txBody>
          <a:bodyPr wrap="square" lIns="0" tIns="0" rIns="0" bIns="0" rtlCol="0" anchor="ctr"/>
          <a:lstStyle/>
          <a:p>
            <a:pPr indent="0" marL="0">
              <a:buNone/>
            </a:pPr>
            <a:r>
              <a:rPr lang="en-US" sz="1050" b="1" spc="100" kern="0" dirty="0">
                <a:solidFill>
                  <a:srgbClr val="6B6560"/>
                </a:solidFill>
                <a:latin typeface="Arial" pitchFamily="34" charset="0"/>
                <a:ea typeface="Arial" pitchFamily="34" charset="-122"/>
                <a:cs typeface="Arial" pitchFamily="34" charset="-120"/>
              </a:rPr>
              <a:t>AFTER — clear steps, help where users get stuck</a:t>
            </a:r>
            <a:endParaRPr lang="en-US" sz="1050" dirty="0"/>
          </a:p>
        </p:txBody>
      </p:sp>
      <p:sp>
        <p:nvSpPr>
          <p:cNvPr id="8" name="Shape 5"/>
          <p:cNvSpPr/>
          <p:nvPr/>
        </p:nvSpPr>
        <p:spPr>
          <a:xfrm>
            <a:off x="4049544" y="1499616"/>
            <a:ext cx="4199592" cy="3346704"/>
          </a:xfrm>
          <a:prstGeom prst="roundRect">
            <a:avLst>
              <a:gd name="adj" fmla="val 1366"/>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9" name="Image 1" descr="Redesigned CSR steps">    </p:cNvPr>
          <p:cNvPicPr>
            <a:picLocks noChangeAspect="1"/>
          </p:cNvPicPr>
          <p:nvPr/>
        </p:nvPicPr>
        <p:blipFill>
          <a:blip r:embed="rId2"/>
          <a:stretch>
            <a:fillRect/>
          </a:stretch>
        </p:blipFill>
        <p:spPr>
          <a:xfrm>
            <a:off x="4122696" y="1572768"/>
            <a:ext cx="4053288" cy="3200400"/>
          </a:xfrm>
          <a:prstGeom prst="rect">
            <a:avLst/>
          </a:prstGeom>
        </p:spPr>
      </p:pic>
      <p:sp>
        <p:nvSpPr>
          <p:cNvPr id="10" name="Text 6"/>
          <p:cNvSpPr/>
          <p:nvPr/>
        </p:nvSpPr>
        <p:spPr>
          <a:xfrm>
            <a:off x="457200" y="4828032"/>
            <a:ext cx="8229600" cy="228600"/>
          </a:xfrm>
          <a:prstGeom prst="rect">
            <a:avLst/>
          </a:prstGeom>
          <a:noFill/>
          <a:ln/>
        </p:spPr>
        <p:txBody>
          <a:bodyPr wrap="square" lIns="0" tIns="0" rIns="0" bIns="0" rtlCol="0" anchor="ctr"/>
          <a:lstStyle/>
          <a:p>
            <a:pPr indent="0" marL="0">
              <a:buNone/>
            </a:pPr>
            <a:r>
              <a:rPr lang="en-US" sz="850" dirty="0">
                <a:solidFill>
                  <a:srgbClr val="6B6560"/>
                </a:solidFill>
                <a:latin typeface="Arial" pitchFamily="34" charset="0"/>
                <a:ea typeface="Arial" pitchFamily="34" charset="-122"/>
                <a:cs typeface="Arial" pitchFamily="34" charset="-120"/>
              </a:rPr>
              <a:t>I tagged every known issue on the original page — this annotated audit became the shared map for interaction designers and stakeholders.</a:t>
            </a:r>
            <a:endParaRPr lang="en-US" sz="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SSL CERTIFICATE INSTALLS · RESULTS</a:t>
            </a:r>
            <a:endParaRPr lang="en-US" sz="1050" dirty="0"/>
          </a:p>
        </p:txBody>
      </p:sp>
      <p:sp>
        <p:nvSpPr>
          <p:cNvPr id="3" name="Text 1"/>
          <p:cNvSpPr/>
          <p:nvPr/>
        </p:nvSpPr>
        <p:spPr>
          <a:xfrm>
            <a:off x="457200" y="594360"/>
            <a:ext cx="82296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A Measurable Win for the Verisign Brand</a:t>
            </a:r>
            <a:endParaRPr lang="en-US" sz="2700" dirty="0"/>
          </a:p>
        </p:txBody>
      </p:sp>
      <p:sp>
        <p:nvSpPr>
          <p:cNvPr id="4" name="Text 2"/>
          <p:cNvSpPr/>
          <p:nvPr/>
        </p:nvSpPr>
        <p:spPr>
          <a:xfrm>
            <a:off x="457200" y="1371600"/>
            <a:ext cx="5029200" cy="2926080"/>
          </a:xfrm>
          <a:prstGeom prst="rect">
            <a:avLst/>
          </a:prstGeom>
          <a:noFill/>
          <a:ln/>
        </p:spPr>
        <p:txBody>
          <a:bodyPr wrap="square" lIns="0" tIns="0" rIns="0" bIns="0" rtlCol="0" anchor="t"/>
          <a:lstStyle/>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Immediate positive feedback from the support team and customers on launch.</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Support calls dropped as the upgrades removed the top drivers of confusion; customers used to the old process were notably happier.</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Real-world evidence and the test of time validated the design assumptions.</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Core product improvements behind what was then the most recognized brand on the internet — the Verisign check mark.</a:t>
            </a:r>
            <a:endParaRPr lang="en-US" sz="1250" dirty="0"/>
          </a:p>
        </p:txBody>
      </p:sp>
      <p:sp>
        <p:nvSpPr>
          <p:cNvPr id="5" name="Shape 3"/>
          <p:cNvSpPr/>
          <p:nvPr/>
        </p:nvSpPr>
        <p:spPr>
          <a:xfrm>
            <a:off x="5733288" y="1579146"/>
            <a:ext cx="2980944" cy="1276549"/>
          </a:xfrm>
          <a:prstGeom prst="roundRect">
            <a:avLst>
              <a:gd name="adj" fmla="val 3582"/>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6" name="Image 0" descr="Server selection wizard">    </p:cNvPr>
          <p:cNvPicPr>
            <a:picLocks noChangeAspect="1"/>
          </p:cNvPicPr>
          <p:nvPr/>
        </p:nvPicPr>
        <p:blipFill>
          <a:blip r:embed="rId1"/>
          <a:stretch>
            <a:fillRect/>
          </a:stretch>
        </p:blipFill>
        <p:spPr>
          <a:xfrm>
            <a:off x="5806440" y="1652298"/>
            <a:ext cx="2834640" cy="1130245"/>
          </a:xfrm>
          <a:prstGeom prst="rect">
            <a:avLst/>
          </a:prstGeom>
        </p:spPr>
      </p:pic>
      <p:sp>
        <p:nvSpPr>
          <p:cNvPr id="7" name="Text 4"/>
          <p:cNvSpPr/>
          <p:nvPr/>
        </p:nvSpPr>
        <p:spPr>
          <a:xfrm>
            <a:off x="5806440" y="3063240"/>
            <a:ext cx="2834640" cy="548640"/>
          </a:xfrm>
          <a:prstGeom prst="rect">
            <a:avLst/>
          </a:prstGeom>
          <a:noFill/>
          <a:ln/>
        </p:spPr>
        <p:txBody>
          <a:bodyPr wrap="square" lIns="0" tIns="0" rIns="0" bIns="0" rtlCol="0" anchor="ctr"/>
          <a:lstStyle/>
          <a:p>
            <a:pPr indent="0" marL="0">
              <a:buNone/>
            </a:pPr>
            <a:r>
              <a:rPr lang="en-US" sz="950" i="1" dirty="0">
                <a:solidFill>
                  <a:srgbClr val="6B6560"/>
                </a:solidFill>
                <a:latin typeface="Arial" pitchFamily="34" charset="0"/>
                <a:ea typeface="Arial" pitchFamily="34" charset="-122"/>
                <a:cs typeface="Arial" pitchFamily="34" charset="-120"/>
              </a:rPr>
              <a:t>The server-selection wizard — smart defaults from two dropdowns.</a:t>
            </a:r>
            <a:endParaRPr lang="en-US" sz="9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SYMANTEC · ENTERPRISE SOFTWARE</a:t>
            </a:r>
            <a:endParaRPr lang="en-US" sz="1050" dirty="0"/>
          </a:p>
        </p:txBody>
      </p:sp>
      <p:sp>
        <p:nvSpPr>
          <p:cNvPr id="3" name="Text 1"/>
          <p:cNvSpPr/>
          <p:nvPr/>
        </p:nvSpPr>
        <p:spPr>
          <a:xfrm>
            <a:off x="457200" y="594360"/>
            <a:ext cx="4023360" cy="1051560"/>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Certificate Intelligence Center</a:t>
            </a:r>
            <a:endParaRPr lang="en-US" sz="2700" dirty="0"/>
          </a:p>
        </p:txBody>
      </p:sp>
      <p:sp>
        <p:nvSpPr>
          <p:cNvPr id="4" name="Text 2"/>
          <p:cNvSpPr/>
          <p:nvPr/>
        </p:nvSpPr>
        <p:spPr>
          <a:xfrm>
            <a:off x="457200" y="1783080"/>
            <a:ext cx="3977640" cy="3017520"/>
          </a:xfrm>
          <a:prstGeom prst="rect">
            <a:avLst/>
          </a:prstGeom>
          <a:noFill/>
          <a:ln/>
        </p:spPr>
        <p:txBody>
          <a:bodyPr wrap="square" lIns="0" tIns="0" rIns="0" bIns="0" rtlCol="0" anchor="t"/>
          <a:lstStyle/>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Principal Information Developer on a $50M enterprise product: discover every SSL certificate on a large network — a bank's, say — and report status and expiration at scale.</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Deeply technical product; documentation had to carry much of the complexity.</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Wrote the CIC Installation Guide, the Technical Manual, the Quick Reference Guide, and release notes for the earliest versions.</a:t>
            </a:r>
            <a:endParaRPr lang="en-US" sz="1250" dirty="0"/>
          </a:p>
        </p:txBody>
      </p:sp>
      <p:sp>
        <p:nvSpPr>
          <p:cNvPr id="5" name="Shape 3"/>
          <p:cNvSpPr/>
          <p:nvPr/>
        </p:nvSpPr>
        <p:spPr>
          <a:xfrm>
            <a:off x="4636008" y="1294092"/>
            <a:ext cx="4078224" cy="3081096"/>
          </a:xfrm>
          <a:prstGeom prst="roundRect">
            <a:avLst>
              <a:gd name="adj" fmla="val 1484"/>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6" name="Image 0" descr="CIC mobile dashboard">    </p:cNvPr>
          <p:cNvPicPr>
            <a:picLocks noChangeAspect="1"/>
          </p:cNvPicPr>
          <p:nvPr/>
        </p:nvPicPr>
        <p:blipFill>
          <a:blip r:embed="rId1"/>
          <a:stretch>
            <a:fillRect/>
          </a:stretch>
        </p:blipFill>
        <p:spPr>
          <a:xfrm>
            <a:off x="4709160" y="1367244"/>
            <a:ext cx="3931920" cy="29347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ESRI · TECHNICAL WRITER · 2009–2010</a:t>
            </a:r>
            <a:endParaRPr lang="en-US" sz="1050" dirty="0"/>
          </a:p>
        </p:txBody>
      </p:sp>
      <p:sp>
        <p:nvSpPr>
          <p:cNvPr id="3" name="Text 1"/>
          <p:cNvSpPr/>
          <p:nvPr/>
        </p:nvSpPr>
        <p:spPr>
          <a:xfrm>
            <a:off x="457200" y="594360"/>
            <a:ext cx="82296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ArcGIS Help &amp; the GIS Wiki</a:t>
            </a:r>
            <a:endParaRPr lang="en-US" sz="2700" dirty="0"/>
          </a:p>
        </p:txBody>
      </p:sp>
      <p:sp>
        <p:nvSpPr>
          <p:cNvPr id="4" name="Text 2"/>
          <p:cNvSpPr/>
          <p:nvPr/>
        </p:nvSpPr>
        <p:spPr>
          <a:xfrm>
            <a:off x="457200" y="1417320"/>
            <a:ext cx="5120640" cy="2743200"/>
          </a:xfrm>
          <a:prstGeom prst="rect">
            <a:avLst/>
          </a:prstGeom>
          <a:noFill/>
          <a:ln/>
        </p:spPr>
        <p:txBody>
          <a:bodyPr wrap="square" lIns="0" tIns="0" rIns="0" bIns="0" rtlCol="0" anchor="t"/>
          <a:lstStyle/>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Wrote and maintained help content for ArcGIS, the industry-standard GIS platform used by governments, utilities, and researchers worldwide.</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Contributed to Esri's GIS Wiki — community-facing, structured reference content for geospatial concepts and workflows.</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Deeply technical domain: geoprocessing, spatial analysis, and cartographic tooling, translated for a mixed audience of analysts and developers.</a:t>
            </a:r>
            <a:endParaRPr lang="en-US" sz="1250" dirty="0"/>
          </a:p>
        </p:txBody>
      </p:sp>
      <p:sp>
        <p:nvSpPr>
          <p:cNvPr id="5" name="Shape 3"/>
          <p:cNvSpPr/>
          <p:nvPr/>
        </p:nvSpPr>
        <p:spPr>
          <a:xfrm>
            <a:off x="5806440" y="1463040"/>
            <a:ext cx="2834640" cy="1051560"/>
          </a:xfrm>
          <a:prstGeom prst="roundRect">
            <a:avLst>
              <a:gd name="adj" fmla="val 5217"/>
            </a:avLst>
          </a:prstGeom>
          <a:solidFill>
            <a:srgbClr val="F1F5F2"/>
          </a:solidFill>
          <a:ln w="12700">
            <a:solidFill>
              <a:srgbClr val="DCE7E0"/>
            </a:solidFill>
            <a:prstDash val="solid"/>
          </a:ln>
        </p:spPr>
      </p:sp>
      <p:sp>
        <p:nvSpPr>
          <p:cNvPr id="6" name="Text 4"/>
          <p:cNvSpPr/>
          <p:nvPr/>
        </p:nvSpPr>
        <p:spPr>
          <a:xfrm>
            <a:off x="5943600" y="1554480"/>
            <a:ext cx="2560320" cy="546811"/>
          </a:xfrm>
          <a:prstGeom prst="rect">
            <a:avLst/>
          </a:prstGeom>
          <a:noFill/>
          <a:ln/>
        </p:spPr>
        <p:txBody>
          <a:bodyPr wrap="square" lIns="0" tIns="0" rIns="0" bIns="0" rtlCol="0" anchor="ctr"/>
          <a:lstStyle/>
          <a:p>
            <a:pPr algn="ctr" indent="0" marL="0">
              <a:buNone/>
            </a:pPr>
            <a:r>
              <a:rPr lang="en-US" sz="2600" b="1" dirty="0">
                <a:solidFill>
                  <a:srgbClr val="1E4A32"/>
                </a:solidFill>
                <a:latin typeface="Century Schoolbook" pitchFamily="34" charset="0"/>
                <a:ea typeface="Century Schoolbook" pitchFamily="34" charset="-122"/>
                <a:cs typeface="Century Schoolbook" pitchFamily="34" charset="-120"/>
              </a:rPr>
              <a:t>ArcGIS</a:t>
            </a:r>
            <a:endParaRPr lang="en-US" sz="2600" dirty="0"/>
          </a:p>
        </p:txBody>
      </p:sp>
      <p:sp>
        <p:nvSpPr>
          <p:cNvPr id="7" name="Text 5"/>
          <p:cNvSpPr/>
          <p:nvPr/>
        </p:nvSpPr>
        <p:spPr>
          <a:xfrm>
            <a:off x="5916168" y="2072945"/>
            <a:ext cx="2615184" cy="378562"/>
          </a:xfrm>
          <a:prstGeom prst="rect">
            <a:avLst/>
          </a:prstGeom>
          <a:noFill/>
          <a:ln/>
        </p:spPr>
        <p:txBody>
          <a:bodyPr wrap="square" lIns="0" tIns="0" rIns="0" bIns="0" rtlCol="0" anchor="t"/>
          <a:lstStyle/>
          <a:p>
            <a:pPr algn="ctr" indent="0" marL="0">
              <a:buNone/>
            </a:pPr>
            <a:r>
              <a:rPr lang="en-US" sz="950" dirty="0">
                <a:solidFill>
                  <a:srgbClr val="6B6560"/>
                </a:solidFill>
                <a:latin typeface="Arial" pitchFamily="34" charset="0"/>
                <a:ea typeface="Arial" pitchFamily="34" charset="-122"/>
                <a:cs typeface="Arial" pitchFamily="34" charset="-120"/>
              </a:rPr>
              <a:t>The world's leading GIS platform</a:t>
            </a:r>
            <a:endParaRPr lang="en-US" sz="950" dirty="0"/>
          </a:p>
        </p:txBody>
      </p:sp>
      <p:sp>
        <p:nvSpPr>
          <p:cNvPr id="8" name="Text 6"/>
          <p:cNvSpPr/>
          <p:nvPr/>
        </p:nvSpPr>
        <p:spPr>
          <a:xfrm>
            <a:off x="5806440" y="2697480"/>
            <a:ext cx="2834640" cy="868680"/>
          </a:xfrm>
          <a:prstGeom prst="rect">
            <a:avLst/>
          </a:prstGeom>
          <a:noFill/>
          <a:ln/>
        </p:spPr>
        <p:txBody>
          <a:bodyPr wrap="square" lIns="0" tIns="0" rIns="0" bIns="0" rtlCol="0" anchor="ctr"/>
          <a:lstStyle/>
          <a:p>
            <a:pPr indent="0" marL="0">
              <a:buNone/>
            </a:pPr>
            <a:r>
              <a:rPr lang="en-US" sz="1000" i="1" dirty="0">
                <a:solidFill>
                  <a:srgbClr val="6B6560"/>
                </a:solidFill>
                <a:latin typeface="Arial" pitchFamily="34" charset="0"/>
                <a:ea typeface="Arial" pitchFamily="34" charset="-122"/>
                <a:cs typeface="Arial" pitchFamily="34" charset="-120"/>
              </a:rPr>
              <a:t>Early structured, wiki-based documentation — the same discipline behind my archive and content-systems work today.</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AUTODESK · SENIOR TECHNICAL WRITER</a:t>
            </a:r>
            <a:endParaRPr lang="en-US" sz="1050" dirty="0"/>
          </a:p>
        </p:txBody>
      </p:sp>
      <p:sp>
        <p:nvSpPr>
          <p:cNvPr id="3" name="Text 1"/>
          <p:cNvSpPr/>
          <p:nvPr/>
        </p:nvSpPr>
        <p:spPr>
          <a:xfrm>
            <a:off x="457200" y="594360"/>
            <a:ext cx="82296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AutoCAD Plant 3D &amp; AutoCAD P&amp;ID</a:t>
            </a:r>
            <a:endParaRPr lang="en-US" sz="2700" dirty="0"/>
          </a:p>
        </p:txBody>
      </p:sp>
      <p:sp>
        <p:nvSpPr>
          <p:cNvPr id="4" name="Text 2"/>
          <p:cNvSpPr/>
          <p:nvPr/>
        </p:nvSpPr>
        <p:spPr>
          <a:xfrm>
            <a:off x="457200" y="1371600"/>
            <a:ext cx="3977640" cy="2468880"/>
          </a:xfrm>
          <a:prstGeom prst="rect">
            <a:avLst/>
          </a:prstGeom>
          <a:noFill/>
          <a:ln/>
        </p:spPr>
        <p:txBody>
          <a:bodyPr wrap="square" lIns="0" tIns="0" rIns="0" bIns="0" rtlCol="0" anchor="t"/>
          <a:lstStyle/>
          <a:p>
            <a:pPr marL="152400" indent="-152400">
              <a:spcAft>
                <a:spcPts val="1100"/>
              </a:spcAft>
              <a:buSzPct val="100000"/>
              <a:buChar char="•"/>
            </a:pPr>
            <a:r>
              <a:rPr lang="en-US" sz="1250" dirty="0">
                <a:solidFill>
                  <a:srgbClr val="1A1A1A"/>
                </a:solidFill>
                <a:latin typeface="Arial" pitchFamily="34" charset="0"/>
                <a:ea typeface="Arial" pitchFamily="34" charset="-122"/>
                <a:cs typeface="Arial" pitchFamily="34" charset="-120"/>
              </a:rPr>
              <a:t>3D CAD tools engineers use to design power plants, refineries, and other large piping infrastructure, built on libraries of real-world parts.</a:t>
            </a:r>
            <a:endParaRPr lang="en-US" sz="1250" dirty="0"/>
          </a:p>
          <a:p>
            <a:pPr marL="152400" indent="-152400">
              <a:spcAft>
                <a:spcPts val="1100"/>
              </a:spcAft>
              <a:buSzPct val="100000"/>
              <a:buChar char="•"/>
            </a:pPr>
            <a:r>
              <a:rPr lang="en-US" sz="1250" dirty="0">
                <a:solidFill>
                  <a:srgbClr val="1A1A1A"/>
                </a:solidFill>
                <a:latin typeface="Arial" pitchFamily="34" charset="0"/>
                <a:ea typeface="Arial" pitchFamily="34" charset="-122"/>
                <a:cs typeface="Arial" pitchFamily="34" charset="-120"/>
              </a:rPr>
              <a:t>Wrote the labels, tooltips, and help for one of the densest specialized interfaces in the product line, plus the Specs &amp; Catalogs Editor manual.</a:t>
            </a:r>
            <a:endParaRPr lang="en-US" sz="1250" dirty="0"/>
          </a:p>
          <a:p>
            <a:pPr marL="152400" indent="-152400">
              <a:spcAft>
                <a:spcPts val="1100"/>
              </a:spcAft>
              <a:buSzPct val="100000"/>
              <a:buChar char="•"/>
            </a:pPr>
            <a:r>
              <a:rPr lang="en-US" sz="1250" dirty="0">
                <a:solidFill>
                  <a:srgbClr val="1A1A1A"/>
                </a:solidFill>
                <a:latin typeface="Arial" pitchFamily="34" charset="0"/>
                <a:ea typeface="Arial" pitchFamily="34" charset="-122"/>
                <a:cs typeface="Arial" pitchFamily="34" charset="-120"/>
              </a:rPr>
              <a:t>Content vetted with piping engineers around the world — including the 2 a.m. calls — and with the local product owner and core team.</a:t>
            </a:r>
            <a:endParaRPr lang="en-US" sz="1250" dirty="0"/>
          </a:p>
        </p:txBody>
      </p:sp>
      <p:sp>
        <p:nvSpPr>
          <p:cNvPr id="5" name="Shape 3"/>
          <p:cNvSpPr/>
          <p:nvPr/>
        </p:nvSpPr>
        <p:spPr>
          <a:xfrm>
            <a:off x="457200" y="3840480"/>
            <a:ext cx="3977640" cy="868680"/>
          </a:xfrm>
          <a:prstGeom prst="roundRect">
            <a:avLst>
              <a:gd name="adj" fmla="val 6316"/>
            </a:avLst>
          </a:prstGeom>
          <a:solidFill>
            <a:srgbClr val="F1F5F2"/>
          </a:solidFill>
          <a:ln w="12700">
            <a:solidFill>
              <a:srgbClr val="DCE7E0"/>
            </a:solidFill>
            <a:prstDash val="solid"/>
          </a:ln>
        </p:spPr>
      </p:sp>
      <p:sp>
        <p:nvSpPr>
          <p:cNvPr id="6" name="Text 4"/>
          <p:cNvSpPr/>
          <p:nvPr/>
        </p:nvSpPr>
        <p:spPr>
          <a:xfrm>
            <a:off x="594360" y="3931920"/>
            <a:ext cx="3703320" cy="451714"/>
          </a:xfrm>
          <a:prstGeom prst="rect">
            <a:avLst/>
          </a:prstGeom>
          <a:noFill/>
          <a:ln/>
        </p:spPr>
        <p:txBody>
          <a:bodyPr wrap="square" lIns="0" tIns="0" rIns="0" bIns="0" rtlCol="0" anchor="ctr"/>
          <a:lstStyle/>
          <a:p>
            <a:pPr algn="ctr" indent="0" marL="0">
              <a:buNone/>
            </a:pPr>
            <a:r>
              <a:rPr lang="en-US" sz="2600" b="1" dirty="0">
                <a:solidFill>
                  <a:srgbClr val="1E4A32"/>
                </a:solidFill>
                <a:latin typeface="Century Schoolbook" pitchFamily="34" charset="0"/>
                <a:ea typeface="Century Schoolbook" pitchFamily="34" charset="-122"/>
                <a:cs typeface="Century Schoolbook" pitchFamily="34" charset="-120"/>
              </a:rPr>
              <a:t>19 languages</a:t>
            </a:r>
            <a:endParaRPr lang="en-US" sz="2600" dirty="0"/>
          </a:p>
        </p:txBody>
      </p:sp>
      <p:sp>
        <p:nvSpPr>
          <p:cNvPr id="7" name="Text 5"/>
          <p:cNvSpPr/>
          <p:nvPr/>
        </p:nvSpPr>
        <p:spPr>
          <a:xfrm>
            <a:off x="566928" y="4344314"/>
            <a:ext cx="3758184" cy="312725"/>
          </a:xfrm>
          <a:prstGeom prst="rect">
            <a:avLst/>
          </a:prstGeom>
          <a:noFill/>
          <a:ln/>
        </p:spPr>
        <p:txBody>
          <a:bodyPr wrap="square" lIns="0" tIns="0" rIns="0" bIns="0" rtlCol="0" anchor="t"/>
          <a:lstStyle/>
          <a:p>
            <a:pPr algn="ctr" indent="0" marL="0">
              <a:buNone/>
            </a:pPr>
            <a:r>
              <a:rPr lang="en-US" sz="950" dirty="0">
                <a:solidFill>
                  <a:srgbClr val="6B6560"/>
                </a:solidFill>
                <a:latin typeface="Arial" pitchFamily="34" charset="0"/>
                <a:ea typeface="Arial" pitchFamily="34" charset="-122"/>
                <a:cs typeface="Arial" pitchFamily="34" charset="-120"/>
              </a:rPr>
              <a:t>Every string localized — written for reuse to cut translation cost</a:t>
            </a:r>
            <a:endParaRPr lang="en-US" sz="950" dirty="0"/>
          </a:p>
        </p:txBody>
      </p:sp>
      <p:sp>
        <p:nvSpPr>
          <p:cNvPr id="8" name="Shape 6"/>
          <p:cNvSpPr/>
          <p:nvPr/>
        </p:nvSpPr>
        <p:spPr>
          <a:xfrm>
            <a:off x="4636008" y="1495616"/>
            <a:ext cx="4078224" cy="2358009"/>
          </a:xfrm>
          <a:prstGeom prst="roundRect">
            <a:avLst>
              <a:gd name="adj" fmla="val 1939"/>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9" name="Image 0" descr="AutoCAD Plant 3D interface">    </p:cNvPr>
          <p:cNvPicPr>
            <a:picLocks noChangeAspect="1"/>
          </p:cNvPicPr>
          <p:nvPr/>
        </p:nvPicPr>
        <p:blipFill>
          <a:blip r:embed="rId1"/>
          <a:stretch>
            <a:fillRect/>
          </a:stretch>
        </p:blipFill>
        <p:spPr>
          <a:xfrm>
            <a:off x="4709160" y="1568768"/>
            <a:ext cx="3931920" cy="22117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CONNECTIX · TECHNICAL WRITER · 2003</a:t>
            </a:r>
            <a:endParaRPr lang="en-US" sz="1050" dirty="0"/>
          </a:p>
        </p:txBody>
      </p:sp>
      <p:sp>
        <p:nvSpPr>
          <p:cNvPr id="3" name="Text 1"/>
          <p:cNvSpPr/>
          <p:nvPr/>
        </p:nvSpPr>
        <p:spPr>
          <a:xfrm>
            <a:off x="457200" y="594360"/>
            <a:ext cx="5760720" cy="1005840"/>
          </a:xfrm>
          <a:prstGeom prst="rect">
            <a:avLst/>
          </a:prstGeom>
          <a:noFill/>
          <a:ln/>
        </p:spPr>
        <p:txBody>
          <a:bodyPr wrap="square" lIns="0" tIns="0" rIns="0" bIns="0" rtlCol="0" anchor="ctr"/>
          <a:lstStyle/>
          <a:p>
            <a:pPr indent="0" marL="0">
              <a:buNone/>
            </a:pPr>
            <a:r>
              <a:rPr lang="en-US" sz="2400" b="1" dirty="0">
                <a:solidFill>
                  <a:srgbClr val="1A1A1A"/>
                </a:solidFill>
                <a:latin typeface="Century Schoolbook" pitchFamily="34" charset="0"/>
                <a:ea typeface="Century Schoolbook" pitchFamily="34" charset="-122"/>
                <a:cs typeface="Century Schoolbook" pitchFamily="34" charset="-120"/>
              </a:rPr>
              <a:t>Documenting the First Practical Desktop Virtual Machine</a:t>
            </a:r>
            <a:endParaRPr lang="en-US" sz="2400" dirty="0"/>
          </a:p>
        </p:txBody>
      </p:sp>
      <p:pic>
        <p:nvPicPr>
          <p:cNvPr id="4" name="Image 0" descr="Connectix logo">    </p:cNvPr>
          <p:cNvPicPr>
            <a:picLocks noChangeAspect="1"/>
          </p:cNvPicPr>
          <p:nvPr/>
        </p:nvPicPr>
        <p:blipFill>
          <a:blip r:embed="rId1"/>
          <a:srcRect l="-26754" r="-26754" t="0" b="0"/>
          <a:stretch/>
        </p:blipFill>
        <p:spPr>
          <a:xfrm>
            <a:off x="7040880" y="365760"/>
            <a:ext cx="1280160" cy="833933"/>
          </a:xfrm>
          <a:prstGeom prst="rect">
            <a:avLst/>
          </a:prstGeom>
        </p:spPr>
      </p:pic>
      <p:sp>
        <p:nvSpPr>
          <p:cNvPr id="5" name="Text 2"/>
          <p:cNvSpPr/>
          <p:nvPr/>
        </p:nvSpPr>
        <p:spPr>
          <a:xfrm>
            <a:off x="457200" y="1691640"/>
            <a:ext cx="5120640" cy="2651760"/>
          </a:xfrm>
          <a:prstGeom prst="rect">
            <a:avLst/>
          </a:prstGeom>
          <a:noFill/>
          <a:ln/>
        </p:spPr>
        <p:txBody>
          <a:bodyPr wrap="square" lIns="0" tIns="0" rIns="0" bIns="0" rtlCol="0" anchor="t"/>
          <a:lstStyle/>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Wrote the user manuals for Connectix Virtual PC, letting a single Mac or PC run another operating system as a virtual machine — years before “cloud” or “VM instance” were everyday words.</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The technology was disruptive enough to threaten Microsoft's own platform strategy.</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Microsoft acquired Connectix's virtualization line in February 2003, absorbing Virtual PC and Virtual Server directly into its own products.</a:t>
            </a:r>
            <a:endParaRPr lang="en-US" sz="1250" dirty="0"/>
          </a:p>
        </p:txBody>
      </p:sp>
      <p:sp>
        <p:nvSpPr>
          <p:cNvPr id="6" name="Shape 3"/>
          <p:cNvSpPr/>
          <p:nvPr/>
        </p:nvSpPr>
        <p:spPr>
          <a:xfrm>
            <a:off x="5806440" y="1600200"/>
            <a:ext cx="2834640" cy="1051560"/>
          </a:xfrm>
          <a:prstGeom prst="roundRect">
            <a:avLst>
              <a:gd name="adj" fmla="val 5217"/>
            </a:avLst>
          </a:prstGeom>
          <a:solidFill>
            <a:srgbClr val="F1F5F2"/>
          </a:solidFill>
          <a:ln w="12700">
            <a:solidFill>
              <a:srgbClr val="DCE7E0"/>
            </a:solidFill>
            <a:prstDash val="solid"/>
          </a:ln>
        </p:spPr>
      </p:sp>
      <p:sp>
        <p:nvSpPr>
          <p:cNvPr id="7" name="Text 4"/>
          <p:cNvSpPr/>
          <p:nvPr/>
        </p:nvSpPr>
        <p:spPr>
          <a:xfrm>
            <a:off x="5943600" y="1691640"/>
            <a:ext cx="2560320" cy="546811"/>
          </a:xfrm>
          <a:prstGeom prst="rect">
            <a:avLst/>
          </a:prstGeom>
          <a:noFill/>
          <a:ln/>
        </p:spPr>
        <p:txBody>
          <a:bodyPr wrap="square" lIns="0" tIns="0" rIns="0" bIns="0" rtlCol="0" anchor="ctr"/>
          <a:lstStyle/>
          <a:p>
            <a:pPr algn="ctr" indent="0" marL="0">
              <a:buNone/>
            </a:pPr>
            <a:r>
              <a:rPr lang="en-US" sz="2600" b="1" dirty="0">
                <a:solidFill>
                  <a:srgbClr val="1E4A32"/>
                </a:solidFill>
                <a:latin typeface="Century Schoolbook" pitchFamily="34" charset="0"/>
                <a:ea typeface="Century Schoolbook" pitchFamily="34" charset="-122"/>
                <a:cs typeface="Century Schoolbook" pitchFamily="34" charset="-120"/>
              </a:rPr>
              <a:t>Feb 2003</a:t>
            </a:r>
            <a:endParaRPr lang="en-US" sz="2600" dirty="0"/>
          </a:p>
        </p:txBody>
      </p:sp>
      <p:sp>
        <p:nvSpPr>
          <p:cNvPr id="8" name="Text 5"/>
          <p:cNvSpPr/>
          <p:nvPr/>
        </p:nvSpPr>
        <p:spPr>
          <a:xfrm>
            <a:off x="5916168" y="2210105"/>
            <a:ext cx="2615184" cy="378562"/>
          </a:xfrm>
          <a:prstGeom prst="rect">
            <a:avLst/>
          </a:prstGeom>
          <a:noFill/>
          <a:ln/>
        </p:spPr>
        <p:txBody>
          <a:bodyPr wrap="square" lIns="0" tIns="0" rIns="0" bIns="0" rtlCol="0" anchor="t"/>
          <a:lstStyle/>
          <a:p>
            <a:pPr algn="ctr" indent="0" marL="0">
              <a:buNone/>
            </a:pPr>
            <a:r>
              <a:rPr lang="en-US" sz="950" dirty="0">
                <a:solidFill>
                  <a:srgbClr val="6B6560"/>
                </a:solidFill>
                <a:latin typeface="Arial" pitchFamily="34" charset="0"/>
                <a:ea typeface="Arial" pitchFamily="34" charset="-122"/>
                <a:cs typeface="Arial" pitchFamily="34" charset="-120"/>
              </a:rPr>
              <a:t>Acquired by Microsoft</a:t>
            </a:r>
            <a:endParaRPr lang="en-US" sz="950" dirty="0"/>
          </a:p>
        </p:txBody>
      </p:sp>
      <p:sp>
        <p:nvSpPr>
          <p:cNvPr id="9" name="Text 6"/>
          <p:cNvSpPr/>
          <p:nvPr/>
        </p:nvSpPr>
        <p:spPr>
          <a:xfrm>
            <a:off x="5806440" y="2834640"/>
            <a:ext cx="2834640" cy="822960"/>
          </a:xfrm>
          <a:prstGeom prst="rect">
            <a:avLst/>
          </a:prstGeom>
          <a:noFill/>
          <a:ln/>
        </p:spPr>
        <p:txBody>
          <a:bodyPr wrap="square" lIns="0" tIns="0" rIns="0" bIns="0" rtlCol="0" anchor="ctr"/>
          <a:lstStyle/>
          <a:p>
            <a:pPr indent="0" marL="0">
              <a:buNone/>
            </a:pPr>
            <a:r>
              <a:rPr lang="en-US" sz="1000" i="1" dirty="0">
                <a:solidFill>
                  <a:srgbClr val="6B6560"/>
                </a:solidFill>
                <a:latin typeface="Arial" pitchFamily="34" charset="0"/>
                <a:ea typeface="Arial" pitchFamily="34" charset="-122"/>
                <a:cs typeface="Arial" pitchFamily="34" charset="-120"/>
              </a:rPr>
              <a:t>My earliest role shown here — Connectix predates the PayPal, Symantec, and Autodesk work in this deck.</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32A1D"/>
        </a:solidFill>
      </p:bgPr>
    </p:bg>
    <p:spTree>
      <p:nvGrpSpPr>
        <p:cNvPr id="1" name=""/>
        <p:cNvGrpSpPr/>
        <p:nvPr/>
      </p:nvGrpSpPr>
      <p:grpSpPr>
        <a:xfrm>
          <a:off x="0" y="0"/>
          <a:ext cx="0" cy="0"/>
          <a:chOff x="0" y="0"/>
          <a:chExt cx="0" cy="0"/>
        </a:xfrm>
      </p:grpSpPr>
      <p:sp>
        <p:nvSpPr>
          <p:cNvPr id="2" name="Text 0"/>
          <p:cNvSpPr/>
          <p:nvPr/>
        </p:nvSpPr>
        <p:spPr>
          <a:xfrm>
            <a:off x="548640" y="411480"/>
            <a:ext cx="5486400" cy="274320"/>
          </a:xfrm>
          <a:prstGeom prst="rect">
            <a:avLst/>
          </a:prstGeom>
          <a:noFill/>
          <a:ln/>
        </p:spPr>
        <p:txBody>
          <a:bodyPr wrap="square" lIns="0" tIns="0" rIns="0" bIns="0" rtlCol="0" anchor="ctr"/>
          <a:lstStyle/>
          <a:p>
            <a:pPr indent="0" marL="0">
              <a:buNone/>
            </a:pPr>
            <a:r>
              <a:rPr lang="en-US" sz="1050" b="1" spc="300" kern="0" dirty="0">
                <a:solidFill>
                  <a:srgbClr val="AFCBB8"/>
                </a:solidFill>
                <a:latin typeface="Arial" pitchFamily="34" charset="0"/>
                <a:ea typeface="Arial" pitchFamily="34" charset="-122"/>
                <a:cs typeface="Arial" pitchFamily="34" charset="-120"/>
              </a:rPr>
              <a:t>SPRINGCM · SENIOR TECHNICAL WRITER</a:t>
            </a:r>
            <a:endParaRPr lang="en-US" sz="1050" dirty="0"/>
          </a:p>
        </p:txBody>
      </p:sp>
      <p:sp>
        <p:nvSpPr>
          <p:cNvPr id="3" name="Text 1"/>
          <p:cNvSpPr/>
          <p:nvPr/>
        </p:nvSpPr>
        <p:spPr>
          <a:xfrm>
            <a:off x="548640" y="713232"/>
            <a:ext cx="8046720" cy="566928"/>
          </a:xfrm>
          <a:prstGeom prst="rect">
            <a:avLst/>
          </a:prstGeom>
          <a:noFill/>
          <a:ln/>
        </p:spPr>
        <p:txBody>
          <a:bodyPr wrap="square" lIns="0" tIns="0" rIns="0" bIns="0" rtlCol="0" anchor="ctr"/>
          <a:lstStyle/>
          <a:p>
            <a:pPr indent="0" marL="0">
              <a:buNone/>
            </a:pPr>
            <a:r>
              <a:rPr lang="en-US" sz="2200" b="1" dirty="0">
                <a:solidFill>
                  <a:srgbClr val="FFFFFF"/>
                </a:solidFill>
                <a:latin typeface="Century Schoolbook" pitchFamily="34" charset="0"/>
                <a:ea typeface="Century Schoolbook" pitchFamily="34" charset="-122"/>
                <a:cs typeface="Century Schoolbook" pitchFamily="34" charset="-120"/>
              </a:rPr>
              <a:t>Documenting SaaS Before It Was Called SaaS</a:t>
            </a:r>
            <a:endParaRPr lang="en-US" sz="2200" dirty="0"/>
          </a:p>
        </p:txBody>
      </p:sp>
      <p:sp>
        <p:nvSpPr>
          <p:cNvPr id="4" name="Text 2"/>
          <p:cNvSpPr/>
          <p:nvPr/>
        </p:nvSpPr>
        <p:spPr>
          <a:xfrm>
            <a:off x="566928" y="1417320"/>
            <a:ext cx="7772400" cy="868680"/>
          </a:xfrm>
          <a:prstGeom prst="rect">
            <a:avLst/>
          </a:prstGeom>
          <a:noFill/>
          <a:ln/>
        </p:spPr>
        <p:txBody>
          <a:bodyPr wrap="square" lIns="0" tIns="0" rIns="0" bIns="0" rtlCol="0" anchor="ctr"/>
          <a:lstStyle/>
          <a:p>
            <a:pPr indent="0" marL="0">
              <a:buNone/>
            </a:pPr>
            <a:r>
              <a:rPr lang="en-US" sz="1250" dirty="0">
                <a:solidFill>
                  <a:srgbClr val="E4F0E8"/>
                </a:solidFill>
                <a:latin typeface="Arial" pitchFamily="34" charset="0"/>
                <a:ea typeface="Arial" pitchFamily="34" charset="-122"/>
                <a:cs typeface="Arial" pitchFamily="34" charset="-120"/>
              </a:rPr>
              <a:t>SpringCM delivered document management as a service long before Dropbox was a household name. Working directly with the CEO — remotely, in an era when that was rare — I developed the company's key documentation, including the SpringCM User Guide.</a:t>
            </a:r>
            <a:endParaRPr lang="en-US" sz="1250" dirty="0"/>
          </a:p>
        </p:txBody>
      </p:sp>
      <p:sp>
        <p:nvSpPr>
          <p:cNvPr id="5" name="Shape 3"/>
          <p:cNvSpPr/>
          <p:nvPr/>
        </p:nvSpPr>
        <p:spPr>
          <a:xfrm>
            <a:off x="566928" y="2697480"/>
            <a:ext cx="8001000" cy="0"/>
          </a:xfrm>
          <a:prstGeom prst="line">
            <a:avLst/>
          </a:prstGeom>
          <a:noFill/>
          <a:ln w="12700">
            <a:solidFill>
              <a:srgbClr val="3E6B4E"/>
            </a:solidFill>
            <a:prstDash val="solid"/>
          </a:ln>
        </p:spPr>
      </p:sp>
      <p:sp>
        <p:nvSpPr>
          <p:cNvPr id="6" name="Text 4"/>
          <p:cNvSpPr/>
          <p:nvPr/>
        </p:nvSpPr>
        <p:spPr>
          <a:xfrm>
            <a:off x="548640" y="3017520"/>
            <a:ext cx="8046720" cy="685800"/>
          </a:xfrm>
          <a:prstGeom prst="rect">
            <a:avLst/>
          </a:prstGeom>
          <a:noFill/>
          <a:ln/>
        </p:spPr>
        <p:txBody>
          <a:bodyPr wrap="square" lIns="0" tIns="0" rIns="0" bIns="0" rtlCol="0" anchor="ctr"/>
          <a:lstStyle/>
          <a:p>
            <a:pPr indent="0" marL="0">
              <a:buNone/>
            </a:pPr>
            <a:r>
              <a:rPr lang="en-US" sz="3600" b="1" dirty="0">
                <a:solidFill>
                  <a:srgbClr val="FFFFFF"/>
                </a:solidFill>
                <a:latin typeface="Century Schoolbook" pitchFamily="34" charset="0"/>
                <a:ea typeface="Century Schoolbook" pitchFamily="34" charset="-122"/>
                <a:cs typeface="Century Schoolbook" pitchFamily="34" charset="-120"/>
              </a:rPr>
              <a:t>Thank you</a:t>
            </a:r>
            <a:endParaRPr lang="en-US" sz="3600" dirty="0"/>
          </a:p>
        </p:txBody>
      </p:sp>
      <p:sp>
        <p:nvSpPr>
          <p:cNvPr id="7" name="Text 5"/>
          <p:cNvSpPr/>
          <p:nvPr/>
        </p:nvSpPr>
        <p:spPr>
          <a:xfrm>
            <a:off x="566928" y="3794760"/>
            <a:ext cx="7863840" cy="365760"/>
          </a:xfrm>
          <a:prstGeom prst="rect">
            <a:avLst/>
          </a:prstGeom>
          <a:noFill/>
          <a:ln/>
        </p:spPr>
        <p:txBody>
          <a:bodyPr wrap="square" lIns="0" tIns="0" rIns="0" bIns="0" rtlCol="0" anchor="ctr"/>
          <a:lstStyle/>
          <a:p>
            <a:pPr indent="0" marL="0">
              <a:buNone/>
            </a:pPr>
            <a:r>
              <a:rPr lang="en-US" sz="1300" b="1" dirty="0">
                <a:solidFill>
                  <a:srgbClr val="FFFFFF"/>
                </a:solidFill>
                <a:latin typeface="Arial" pitchFamily="34" charset="0"/>
                <a:ea typeface="Arial" pitchFamily="34" charset="-122"/>
                <a:cs typeface="Arial" pitchFamily="34" charset="-120"/>
              </a:rPr>
              <a:t>Tom Proctor   </a:t>
            </a:r>
            <a:pPr indent="0" marL="0">
              <a:buNone/>
            </a:pPr>
            <a:r>
              <a:rPr lang="en-US" sz="1300" dirty="0">
                <a:solidFill>
                  <a:srgbClr val="CFE3D6"/>
                </a:solidFill>
                <a:latin typeface="Arial" pitchFamily="34" charset="0"/>
                <a:ea typeface="Arial" pitchFamily="34" charset="-122"/>
                <a:cs typeface="Arial" pitchFamily="34" charset="-120"/>
              </a:rPr>
              <a:t>tom@proc.us   ·   proc.us   ·   2200studios.us</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CASE STUDY · PAYPAL CREDIT</a:t>
            </a:r>
            <a:endParaRPr lang="en-US" sz="1050" dirty="0"/>
          </a:p>
        </p:txBody>
      </p:sp>
      <p:sp>
        <p:nvSpPr>
          <p:cNvPr id="3" name="Text 1"/>
          <p:cNvSpPr/>
          <p:nvPr/>
        </p:nvSpPr>
        <p:spPr>
          <a:xfrm>
            <a:off x="457200" y="594360"/>
            <a:ext cx="82296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PayPal Credit Website Redesign</a:t>
            </a:r>
            <a:endParaRPr lang="en-US" sz="2700" dirty="0"/>
          </a:p>
        </p:txBody>
      </p:sp>
      <p:sp>
        <p:nvSpPr>
          <p:cNvPr id="4" name="Text 2"/>
          <p:cNvSpPr/>
          <p:nvPr/>
        </p:nvSpPr>
        <p:spPr>
          <a:xfrm>
            <a:off x="457200" y="1371600"/>
            <a:ext cx="4937760" cy="2286000"/>
          </a:xfrm>
          <a:prstGeom prst="rect">
            <a:avLst/>
          </a:prstGeom>
          <a:noFill/>
          <a:ln/>
        </p:spPr>
        <p:txBody>
          <a:bodyPr wrap="square" lIns="0" tIns="0" rIns="0" bIns="0" rtlCol="0" anchor="t"/>
          <a:lstStyle/>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When PayPal sold its Credit portfolio to Synchrony Bank, our team completed the in-flight redesign across two companies' design and legal teams — on a hard deadline.</a:t>
            </a:r>
            <a:endParaRPr lang="en-US" sz="1250" dirty="0"/>
          </a:p>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Improved information architecture, rebuilt navigation, and simplified key workflows prior to handoff, including legally required changes.</a:t>
            </a:r>
            <a:endParaRPr lang="en-US" sz="1250" dirty="0"/>
          </a:p>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Delivered on time with satisfied stakeholders at both companies. The redesigned site is still live today, largely unchanged.</a:t>
            </a:r>
            <a:endParaRPr lang="en-US" sz="1250" dirty="0"/>
          </a:p>
        </p:txBody>
      </p:sp>
      <p:sp>
        <p:nvSpPr>
          <p:cNvPr id="5" name="Shape 3"/>
          <p:cNvSpPr/>
          <p:nvPr/>
        </p:nvSpPr>
        <p:spPr>
          <a:xfrm>
            <a:off x="457200" y="3749040"/>
            <a:ext cx="1572768" cy="914400"/>
          </a:xfrm>
          <a:prstGeom prst="roundRect">
            <a:avLst>
              <a:gd name="adj" fmla="val 6000"/>
            </a:avLst>
          </a:prstGeom>
          <a:solidFill>
            <a:srgbClr val="F1F5F2"/>
          </a:solidFill>
          <a:ln w="12700">
            <a:solidFill>
              <a:srgbClr val="DCE7E0"/>
            </a:solidFill>
            <a:prstDash val="solid"/>
          </a:ln>
        </p:spPr>
      </p:sp>
      <p:sp>
        <p:nvSpPr>
          <p:cNvPr id="6" name="Text 4"/>
          <p:cNvSpPr/>
          <p:nvPr/>
        </p:nvSpPr>
        <p:spPr>
          <a:xfrm>
            <a:off x="594360" y="3840480"/>
            <a:ext cx="1298448" cy="475488"/>
          </a:xfrm>
          <a:prstGeom prst="rect">
            <a:avLst/>
          </a:prstGeom>
          <a:noFill/>
          <a:ln/>
        </p:spPr>
        <p:txBody>
          <a:bodyPr wrap="square" lIns="0" tIns="0" rIns="0" bIns="0" rtlCol="0" anchor="ctr"/>
          <a:lstStyle/>
          <a:p>
            <a:pPr algn="ctr" indent="0" marL="0">
              <a:buNone/>
            </a:pPr>
            <a:r>
              <a:rPr lang="en-US" sz="2600" b="1" dirty="0">
                <a:solidFill>
                  <a:srgbClr val="1E4A32"/>
                </a:solidFill>
                <a:latin typeface="Century Schoolbook" pitchFamily="34" charset="0"/>
                <a:ea typeface="Century Schoolbook" pitchFamily="34" charset="-122"/>
                <a:cs typeface="Century Schoolbook" pitchFamily="34" charset="-120"/>
              </a:rPr>
              <a:t>$6B</a:t>
            </a:r>
            <a:endParaRPr lang="en-US" sz="2600" dirty="0"/>
          </a:p>
        </p:txBody>
      </p:sp>
      <p:sp>
        <p:nvSpPr>
          <p:cNvPr id="7" name="Text 5"/>
          <p:cNvSpPr/>
          <p:nvPr/>
        </p:nvSpPr>
        <p:spPr>
          <a:xfrm>
            <a:off x="566928" y="4279392"/>
            <a:ext cx="1353312" cy="329184"/>
          </a:xfrm>
          <a:prstGeom prst="rect">
            <a:avLst/>
          </a:prstGeom>
          <a:noFill/>
          <a:ln/>
        </p:spPr>
        <p:txBody>
          <a:bodyPr wrap="square" lIns="0" tIns="0" rIns="0" bIns="0" rtlCol="0" anchor="t"/>
          <a:lstStyle/>
          <a:p>
            <a:pPr algn="ctr" indent="0" marL="0">
              <a:buNone/>
            </a:pPr>
            <a:r>
              <a:rPr lang="en-US" sz="950" dirty="0">
                <a:solidFill>
                  <a:srgbClr val="6B6560"/>
                </a:solidFill>
                <a:latin typeface="Arial" pitchFamily="34" charset="0"/>
                <a:ea typeface="Arial" pitchFamily="34" charset="-122"/>
                <a:cs typeface="Arial" pitchFamily="34" charset="-120"/>
              </a:rPr>
              <a:t>Portfolio sale to Synchrony</a:t>
            </a:r>
            <a:endParaRPr lang="en-US" sz="950" dirty="0"/>
          </a:p>
        </p:txBody>
      </p:sp>
      <p:sp>
        <p:nvSpPr>
          <p:cNvPr id="8" name="Shape 6"/>
          <p:cNvSpPr/>
          <p:nvPr/>
        </p:nvSpPr>
        <p:spPr>
          <a:xfrm>
            <a:off x="2139696" y="3749040"/>
            <a:ext cx="1572768" cy="914400"/>
          </a:xfrm>
          <a:prstGeom prst="roundRect">
            <a:avLst>
              <a:gd name="adj" fmla="val 6000"/>
            </a:avLst>
          </a:prstGeom>
          <a:solidFill>
            <a:srgbClr val="F1F5F2"/>
          </a:solidFill>
          <a:ln w="12700">
            <a:solidFill>
              <a:srgbClr val="DCE7E0"/>
            </a:solidFill>
            <a:prstDash val="solid"/>
          </a:ln>
        </p:spPr>
      </p:sp>
      <p:sp>
        <p:nvSpPr>
          <p:cNvPr id="9" name="Text 7"/>
          <p:cNvSpPr/>
          <p:nvPr/>
        </p:nvSpPr>
        <p:spPr>
          <a:xfrm>
            <a:off x="2276856" y="3840480"/>
            <a:ext cx="1298448" cy="475488"/>
          </a:xfrm>
          <a:prstGeom prst="rect">
            <a:avLst/>
          </a:prstGeom>
          <a:noFill/>
          <a:ln/>
        </p:spPr>
        <p:txBody>
          <a:bodyPr wrap="square" lIns="0" tIns="0" rIns="0" bIns="0" rtlCol="0" anchor="ctr"/>
          <a:lstStyle/>
          <a:p>
            <a:pPr algn="ctr" indent="0" marL="0">
              <a:buNone/>
            </a:pPr>
            <a:r>
              <a:rPr lang="en-US" sz="2600" b="1" dirty="0">
                <a:solidFill>
                  <a:srgbClr val="1E4A32"/>
                </a:solidFill>
                <a:latin typeface="Century Schoolbook" pitchFamily="34" charset="0"/>
                <a:ea typeface="Century Schoolbook" pitchFamily="34" charset="-122"/>
                <a:cs typeface="Century Schoolbook" pitchFamily="34" charset="-120"/>
              </a:rPr>
              <a:t>2× $3K</a:t>
            </a:r>
            <a:endParaRPr lang="en-US" sz="2600" dirty="0"/>
          </a:p>
        </p:txBody>
      </p:sp>
      <p:sp>
        <p:nvSpPr>
          <p:cNvPr id="10" name="Text 8"/>
          <p:cNvSpPr/>
          <p:nvPr/>
        </p:nvSpPr>
        <p:spPr>
          <a:xfrm>
            <a:off x="2249424" y="4279392"/>
            <a:ext cx="1353312" cy="329184"/>
          </a:xfrm>
          <a:prstGeom prst="rect">
            <a:avLst/>
          </a:prstGeom>
          <a:noFill/>
          <a:ln/>
        </p:spPr>
        <p:txBody>
          <a:bodyPr wrap="square" lIns="0" tIns="0" rIns="0" bIns="0" rtlCol="0" anchor="t"/>
          <a:lstStyle/>
          <a:p>
            <a:pPr algn="ctr" indent="0" marL="0">
              <a:buNone/>
            </a:pPr>
            <a:r>
              <a:rPr lang="en-US" sz="950" dirty="0">
                <a:solidFill>
                  <a:srgbClr val="6B6560"/>
                </a:solidFill>
                <a:latin typeface="Arial" pitchFamily="34" charset="0"/>
                <a:ea typeface="Arial" pitchFamily="34" charset="-122"/>
                <a:cs typeface="Arial" pitchFamily="34" charset="-120"/>
              </a:rPr>
              <a:t>PayPal Spot Awards</a:t>
            </a:r>
            <a:endParaRPr lang="en-US" sz="950" dirty="0"/>
          </a:p>
        </p:txBody>
      </p:sp>
      <p:sp>
        <p:nvSpPr>
          <p:cNvPr id="11" name="Shape 9"/>
          <p:cNvSpPr/>
          <p:nvPr/>
        </p:nvSpPr>
        <p:spPr>
          <a:xfrm>
            <a:off x="3822192" y="3749040"/>
            <a:ext cx="1572768" cy="914400"/>
          </a:xfrm>
          <a:prstGeom prst="roundRect">
            <a:avLst>
              <a:gd name="adj" fmla="val 6000"/>
            </a:avLst>
          </a:prstGeom>
          <a:solidFill>
            <a:srgbClr val="F1F5F2"/>
          </a:solidFill>
          <a:ln w="12700">
            <a:solidFill>
              <a:srgbClr val="DCE7E0"/>
            </a:solidFill>
            <a:prstDash val="solid"/>
          </a:ln>
        </p:spPr>
      </p:sp>
      <p:sp>
        <p:nvSpPr>
          <p:cNvPr id="12" name="Text 10"/>
          <p:cNvSpPr/>
          <p:nvPr/>
        </p:nvSpPr>
        <p:spPr>
          <a:xfrm>
            <a:off x="3959352" y="3840480"/>
            <a:ext cx="1298448" cy="475488"/>
          </a:xfrm>
          <a:prstGeom prst="rect">
            <a:avLst/>
          </a:prstGeom>
          <a:noFill/>
          <a:ln/>
        </p:spPr>
        <p:txBody>
          <a:bodyPr wrap="square" lIns="0" tIns="0" rIns="0" bIns="0" rtlCol="0" anchor="ctr"/>
          <a:lstStyle/>
          <a:p>
            <a:pPr algn="ctr" indent="0" marL="0">
              <a:buNone/>
            </a:pPr>
            <a:r>
              <a:rPr lang="en-US" sz="1800" b="1" dirty="0">
                <a:solidFill>
                  <a:srgbClr val="1E4A32"/>
                </a:solidFill>
                <a:latin typeface="Century Schoolbook" pitchFamily="34" charset="0"/>
                <a:ea typeface="Century Schoolbook" pitchFamily="34" charset="-122"/>
                <a:cs typeface="Century Schoolbook" pitchFamily="34" charset="-120"/>
              </a:rPr>
              <a:t>On time</a:t>
            </a:r>
            <a:endParaRPr lang="en-US" sz="1800" dirty="0"/>
          </a:p>
        </p:txBody>
      </p:sp>
      <p:sp>
        <p:nvSpPr>
          <p:cNvPr id="13" name="Text 11"/>
          <p:cNvSpPr/>
          <p:nvPr/>
        </p:nvSpPr>
        <p:spPr>
          <a:xfrm>
            <a:off x="3931920" y="4279392"/>
            <a:ext cx="1353312" cy="329184"/>
          </a:xfrm>
          <a:prstGeom prst="rect">
            <a:avLst/>
          </a:prstGeom>
          <a:noFill/>
          <a:ln/>
        </p:spPr>
        <p:txBody>
          <a:bodyPr wrap="square" lIns="0" tIns="0" rIns="0" bIns="0" rtlCol="0" anchor="t"/>
          <a:lstStyle/>
          <a:p>
            <a:pPr algn="ctr" indent="0" marL="0">
              <a:buNone/>
            </a:pPr>
            <a:r>
              <a:rPr lang="en-US" sz="950" dirty="0">
                <a:solidFill>
                  <a:srgbClr val="6B6560"/>
                </a:solidFill>
                <a:latin typeface="Arial" pitchFamily="34" charset="0"/>
                <a:ea typeface="Arial" pitchFamily="34" charset="-122"/>
                <a:cs typeface="Arial" pitchFamily="34" charset="-120"/>
              </a:rPr>
              <a:t>Cross-company delivery</a:t>
            </a:r>
            <a:endParaRPr lang="en-US" sz="950" dirty="0"/>
          </a:p>
        </p:txBody>
      </p:sp>
      <p:sp>
        <p:nvSpPr>
          <p:cNvPr id="14" name="Shape 12"/>
          <p:cNvSpPr/>
          <p:nvPr/>
        </p:nvSpPr>
        <p:spPr>
          <a:xfrm>
            <a:off x="5715000" y="1371600"/>
            <a:ext cx="3063240" cy="3291840"/>
          </a:xfrm>
          <a:prstGeom prst="roundRect">
            <a:avLst>
              <a:gd name="adj" fmla="val 2388"/>
            </a:avLst>
          </a:prstGeom>
          <a:solidFill>
            <a:srgbClr val="F1F5F2"/>
          </a:solidFill>
          <a:ln w="12700">
            <a:solidFill>
              <a:srgbClr val="DCE7E0"/>
            </a:solidFill>
            <a:prstDash val="solid"/>
          </a:ln>
          <a:effectLst>
            <a:outerShdw sx="100000" sy="100000" kx="0" ky="0" algn="bl" rotWithShape="0" blurRad="88900" dist="25400" dir="2700000">
              <a:srgbClr val="000000">
                <a:alpha val="18000"/>
              </a:srgbClr>
            </a:outerShdw>
          </a:effectLst>
        </p:spPr>
      </p:sp>
      <p:sp>
        <p:nvSpPr>
          <p:cNvPr id="15" name="Text 13"/>
          <p:cNvSpPr/>
          <p:nvPr/>
        </p:nvSpPr>
        <p:spPr>
          <a:xfrm>
            <a:off x="5897880" y="1417320"/>
            <a:ext cx="731520" cy="640080"/>
          </a:xfrm>
          <a:prstGeom prst="rect">
            <a:avLst/>
          </a:prstGeom>
          <a:noFill/>
          <a:ln/>
        </p:spPr>
        <p:txBody>
          <a:bodyPr wrap="square" lIns="0" tIns="0" rIns="0" bIns="0" rtlCol="0" anchor="ctr"/>
          <a:lstStyle/>
          <a:p>
            <a:pPr indent="0" marL="0">
              <a:buNone/>
            </a:pPr>
            <a:r>
              <a:rPr lang="en-US" sz="5400" b="1" dirty="0">
                <a:solidFill>
                  <a:srgbClr val="1E4A32"/>
                </a:solidFill>
                <a:latin typeface="Century Schoolbook" pitchFamily="34" charset="0"/>
                <a:ea typeface="Century Schoolbook" pitchFamily="34" charset="-122"/>
                <a:cs typeface="Century Schoolbook" pitchFamily="34" charset="-120"/>
              </a:rPr>
              <a:t>“</a:t>
            </a:r>
            <a:endParaRPr lang="en-US" sz="5400" dirty="0"/>
          </a:p>
        </p:txBody>
      </p:sp>
      <p:sp>
        <p:nvSpPr>
          <p:cNvPr id="16" name="Text 14"/>
          <p:cNvSpPr/>
          <p:nvPr/>
        </p:nvSpPr>
        <p:spPr>
          <a:xfrm>
            <a:off x="5989320" y="2057400"/>
            <a:ext cx="2560320" cy="1463040"/>
          </a:xfrm>
          <a:prstGeom prst="rect">
            <a:avLst/>
          </a:prstGeom>
          <a:noFill/>
          <a:ln/>
        </p:spPr>
        <p:txBody>
          <a:bodyPr wrap="square" lIns="0" tIns="0" rIns="0" bIns="0" rtlCol="0" anchor="ctr"/>
          <a:lstStyle/>
          <a:p>
            <a:pPr indent="0" marL="0">
              <a:buNone/>
            </a:pPr>
            <a:r>
              <a:rPr lang="en-US" sz="1600" i="1" dirty="0">
                <a:solidFill>
                  <a:srgbClr val="1A1A1A"/>
                </a:solidFill>
                <a:latin typeface="Century Schoolbook" pitchFamily="34" charset="0"/>
                <a:ea typeface="Century Schoolbook" pitchFamily="34" charset="-122"/>
                <a:cs typeface="Century Schoolbook" pitchFamily="34" charset="-120"/>
              </a:rPr>
              <a:t>You were the best writer at PayPal, hands down. Seriously.</a:t>
            </a:r>
            <a:endParaRPr lang="en-US" sz="1600" dirty="0"/>
          </a:p>
        </p:txBody>
      </p:sp>
      <p:sp>
        <p:nvSpPr>
          <p:cNvPr id="17" name="Text 15"/>
          <p:cNvSpPr/>
          <p:nvPr/>
        </p:nvSpPr>
        <p:spPr>
          <a:xfrm>
            <a:off x="5989320" y="3749040"/>
            <a:ext cx="2651760" cy="640080"/>
          </a:xfrm>
          <a:prstGeom prst="rect">
            <a:avLst/>
          </a:prstGeom>
          <a:noFill/>
          <a:ln/>
        </p:spPr>
        <p:txBody>
          <a:bodyPr wrap="square" lIns="0" tIns="0" rIns="0" bIns="0" rtlCol="0" anchor="ctr"/>
          <a:lstStyle/>
          <a:p>
            <a:pPr indent="0" marL="0">
              <a:buNone/>
            </a:pPr>
            <a:r>
              <a:rPr lang="en-US" sz="1050" b="1" dirty="0">
                <a:solidFill>
                  <a:srgbClr val="1A1A1A"/>
                </a:solidFill>
                <a:latin typeface="Arial" pitchFamily="34" charset="0"/>
                <a:ea typeface="Arial" pitchFamily="34" charset="-122"/>
                <a:cs typeface="Arial" pitchFamily="34" charset="-120"/>
              </a:rPr>
              <a:t>Beth Wells</a:t>
            </a:r>
            <a:endParaRPr lang="en-US" sz="1050" dirty="0"/>
          </a:p>
          <a:p>
            <a:pPr indent="0" marL="0">
              <a:buNone/>
            </a:pPr>
            <a:r>
              <a:rPr lang="en-US" sz="1050" dirty="0">
                <a:solidFill>
                  <a:srgbClr val="6B6560"/>
                </a:solidFill>
                <a:latin typeface="Arial" pitchFamily="34" charset="0"/>
                <a:ea typeface="Arial" pitchFamily="34" charset="-122"/>
                <a:cs typeface="Arial" pitchFamily="34" charset="-120"/>
              </a:rPr>
              <a:t>Director of User Experience, PayPal</a:t>
            </a:r>
            <a:endParaRPr 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PAYPAL CREDIT · SCREEN 1 OF 3</a:t>
            </a:r>
            <a:endParaRPr lang="en-US" sz="1050" dirty="0"/>
          </a:p>
        </p:txBody>
      </p:sp>
      <p:sp>
        <p:nvSpPr>
          <p:cNvPr id="3" name="Text 1"/>
          <p:cNvSpPr/>
          <p:nvPr/>
        </p:nvSpPr>
        <p:spPr>
          <a:xfrm>
            <a:off x="457200" y="594360"/>
            <a:ext cx="45720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Transactions</a:t>
            </a:r>
            <a:endParaRPr lang="en-US" sz="2700" dirty="0"/>
          </a:p>
        </p:txBody>
      </p:sp>
      <p:sp>
        <p:nvSpPr>
          <p:cNvPr id="4" name="Text 2"/>
          <p:cNvSpPr/>
          <p:nvPr/>
        </p:nvSpPr>
        <p:spPr>
          <a:xfrm>
            <a:off x="457200" y="1325880"/>
            <a:ext cx="3749040" cy="2377440"/>
          </a:xfrm>
          <a:prstGeom prst="rect">
            <a:avLst/>
          </a:prstGeom>
          <a:noFill/>
          <a:ln/>
        </p:spPr>
        <p:txBody>
          <a:bodyPr wrap="square" lIns="0" tIns="0" rIns="0" bIns="0" rtlCol="0" anchor="t"/>
          <a:lstStyle/>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Created a simple at-a-glance transactions reporting page.</a:t>
            </a:r>
            <a:endParaRPr lang="en-US" sz="1250" dirty="0"/>
          </a:p>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Reviewed and tested layouts, labels, and touchpoints; aligned navigation across PayPal and Synchrony Bank.</a:t>
            </a:r>
            <a:endParaRPr lang="en-US" sz="1250" dirty="0"/>
          </a:p>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Uncrowded, balanced layout with room for banners and a notifications framework driven by user feedback.</a:t>
            </a:r>
            <a:endParaRPr lang="en-US" sz="1250" dirty="0"/>
          </a:p>
        </p:txBody>
      </p:sp>
      <p:sp>
        <p:nvSpPr>
          <p:cNvPr id="5" name="Text 3"/>
          <p:cNvSpPr/>
          <p:nvPr/>
        </p:nvSpPr>
        <p:spPr>
          <a:xfrm>
            <a:off x="457200" y="3977640"/>
            <a:ext cx="3749040" cy="777240"/>
          </a:xfrm>
          <a:prstGeom prst="rect">
            <a:avLst/>
          </a:prstGeom>
          <a:noFill/>
          <a:ln/>
        </p:spPr>
        <p:txBody>
          <a:bodyPr wrap="square" lIns="0" tIns="0" rIns="0" bIns="0" rtlCol="0" anchor="ctr"/>
          <a:lstStyle/>
          <a:p>
            <a:pPr indent="0" marL="0">
              <a:buNone/>
            </a:pPr>
            <a:r>
              <a:rPr lang="en-US" sz="1200" b="1" dirty="0">
                <a:solidFill>
                  <a:srgbClr val="1E4A32"/>
                </a:solidFill>
                <a:latin typeface="Arial" pitchFamily="34" charset="0"/>
                <a:ea typeface="Arial" pitchFamily="34" charset="-122"/>
                <a:cs typeface="Arial" pitchFamily="34" charset="-120"/>
              </a:rPr>
              <a:t>Outcome  </a:t>
            </a:r>
            <a:pPr indent="0" marL="0">
              <a:buNone/>
            </a:pPr>
            <a:r>
              <a:rPr lang="en-US" sz="1200" dirty="0">
                <a:solidFill>
                  <a:srgbClr val="1A1A1A"/>
                </a:solidFill>
                <a:latin typeface="Arial" pitchFamily="34" charset="0"/>
                <a:ea typeface="Arial" pitchFamily="34" charset="-122"/>
                <a:cs typeface="Arial" pitchFamily="34" charset="-120"/>
              </a:rPr>
              <a:t>Happier users, reduced call volume, and a page design that has held up for years.</a:t>
            </a:r>
            <a:endParaRPr lang="en-US" sz="1200" dirty="0"/>
          </a:p>
        </p:txBody>
      </p:sp>
      <p:sp>
        <p:nvSpPr>
          <p:cNvPr id="6" name="Shape 4"/>
          <p:cNvSpPr/>
          <p:nvPr/>
        </p:nvSpPr>
        <p:spPr>
          <a:xfrm>
            <a:off x="4590288" y="624041"/>
            <a:ext cx="4123944" cy="4101159"/>
          </a:xfrm>
          <a:prstGeom prst="roundRect">
            <a:avLst>
              <a:gd name="adj" fmla="val 1115"/>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7" name="Image 0" descr="PayPal Credit Transactions page">    </p:cNvPr>
          <p:cNvPicPr>
            <a:picLocks noChangeAspect="1"/>
          </p:cNvPicPr>
          <p:nvPr/>
        </p:nvPicPr>
        <p:blipFill>
          <a:blip r:embed="rId1"/>
          <a:stretch>
            <a:fillRect/>
          </a:stretch>
        </p:blipFill>
        <p:spPr>
          <a:xfrm>
            <a:off x="4663440" y="697193"/>
            <a:ext cx="3977640" cy="39548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PAYPAL CREDIT · SCREEN 2 OF 3</a:t>
            </a:r>
            <a:endParaRPr lang="en-US" sz="1050" dirty="0"/>
          </a:p>
        </p:txBody>
      </p:sp>
      <p:sp>
        <p:nvSpPr>
          <p:cNvPr id="3" name="Text 1"/>
          <p:cNvSpPr/>
          <p:nvPr/>
        </p:nvSpPr>
        <p:spPr>
          <a:xfrm>
            <a:off x="457200" y="594360"/>
            <a:ext cx="45720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Special Financing</a:t>
            </a:r>
            <a:endParaRPr lang="en-US" sz="2700" dirty="0"/>
          </a:p>
        </p:txBody>
      </p:sp>
      <p:sp>
        <p:nvSpPr>
          <p:cNvPr id="4" name="Text 2"/>
          <p:cNvSpPr/>
          <p:nvPr/>
        </p:nvSpPr>
        <p:spPr>
          <a:xfrm>
            <a:off x="457200" y="1325880"/>
            <a:ext cx="3749040" cy="2468880"/>
          </a:xfrm>
          <a:prstGeom prst="rect">
            <a:avLst/>
          </a:prstGeom>
          <a:noFill/>
          <a:ln/>
        </p:spPr>
        <p:txBody>
          <a:bodyPr wrap="square" lIns="0" tIns="0" rIns="0" bIns="0" rtlCol="0" anchor="t"/>
          <a:lstStyle/>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Minimalist redesign of special purchase amounts, terms, expiration dates, and reminders.</a:t>
            </a:r>
            <a:endParaRPr lang="en-US" sz="1250" dirty="0"/>
          </a:p>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Replaced the confusing “Deals and Offers” label — extensive customer testing landed on “Special Financing.”</a:t>
            </a:r>
            <a:endParaRPr lang="en-US" sz="1250" dirty="0"/>
          </a:p>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Built around one insight: customers need a clear way to see when offers expire, so they avoid surprise interest and fees.</a:t>
            </a:r>
            <a:endParaRPr lang="en-US" sz="1250" dirty="0"/>
          </a:p>
        </p:txBody>
      </p:sp>
      <p:sp>
        <p:nvSpPr>
          <p:cNvPr id="5" name="Text 3"/>
          <p:cNvSpPr/>
          <p:nvPr/>
        </p:nvSpPr>
        <p:spPr>
          <a:xfrm>
            <a:off x="457200" y="3794760"/>
            <a:ext cx="3931920" cy="1051560"/>
          </a:xfrm>
          <a:prstGeom prst="rect">
            <a:avLst/>
          </a:prstGeom>
          <a:noFill/>
          <a:ln/>
        </p:spPr>
        <p:txBody>
          <a:bodyPr wrap="square" lIns="0" tIns="0" rIns="0" bIns="0" rtlCol="0" anchor="ctr"/>
          <a:lstStyle/>
          <a:p>
            <a:pPr indent="0" marL="0">
              <a:buNone/>
            </a:pPr>
            <a:r>
              <a:rPr lang="en-US" sz="1200" b="1" dirty="0">
                <a:solidFill>
                  <a:srgbClr val="1E4A32"/>
                </a:solidFill>
                <a:latin typeface="Arial" pitchFamily="34" charset="0"/>
                <a:ea typeface="Arial" pitchFamily="34" charset="-122"/>
                <a:cs typeface="Arial" pitchFamily="34" charset="-120"/>
              </a:rPr>
              <a:t>Outcome  </a:t>
            </a:r>
            <a:pPr indent="0" marL="0">
              <a:buNone/>
            </a:pPr>
            <a:r>
              <a:rPr lang="en-US" sz="1200" dirty="0">
                <a:solidFill>
                  <a:srgbClr val="1A1A1A"/>
                </a:solidFill>
                <a:latin typeface="Arial" pitchFamily="34" charset="0"/>
                <a:ea typeface="Arial" pitchFamily="34" charset="-122"/>
                <a:cs typeface="Arial" pitchFamily="34" charset="-120"/>
              </a:rPr>
              <a:t>Customers told us this transparency set the brand apart from typical lenders — a page designed to build loyalty, and it did.</a:t>
            </a:r>
            <a:endParaRPr lang="en-US" sz="1200" dirty="0"/>
          </a:p>
        </p:txBody>
      </p:sp>
      <p:sp>
        <p:nvSpPr>
          <p:cNvPr id="6" name="Shape 4"/>
          <p:cNvSpPr/>
          <p:nvPr/>
        </p:nvSpPr>
        <p:spPr>
          <a:xfrm>
            <a:off x="4498848" y="1254289"/>
            <a:ext cx="4261104" cy="2520622"/>
          </a:xfrm>
          <a:prstGeom prst="roundRect">
            <a:avLst>
              <a:gd name="adj" fmla="val 1814"/>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7" name="Image 0" descr="Special Financing page">    </p:cNvPr>
          <p:cNvPicPr>
            <a:picLocks noChangeAspect="1"/>
          </p:cNvPicPr>
          <p:nvPr/>
        </p:nvPicPr>
        <p:blipFill>
          <a:blip r:embed="rId1"/>
          <a:stretch>
            <a:fillRect/>
          </a:stretch>
        </p:blipFill>
        <p:spPr>
          <a:xfrm>
            <a:off x="4572000" y="1327441"/>
            <a:ext cx="4114800" cy="23743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PAYPAL CREDIT · SCREEN 3 OF 3</a:t>
            </a:r>
            <a:endParaRPr lang="en-US" sz="1050" dirty="0"/>
          </a:p>
        </p:txBody>
      </p:sp>
      <p:sp>
        <p:nvSpPr>
          <p:cNvPr id="3" name="Text 1"/>
          <p:cNvSpPr/>
          <p:nvPr/>
        </p:nvSpPr>
        <p:spPr>
          <a:xfrm>
            <a:off x="457200" y="594360"/>
            <a:ext cx="45720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Credit Increase</a:t>
            </a:r>
            <a:endParaRPr lang="en-US" sz="2700" dirty="0"/>
          </a:p>
        </p:txBody>
      </p:sp>
      <p:sp>
        <p:nvSpPr>
          <p:cNvPr id="4" name="Text 2"/>
          <p:cNvSpPr/>
          <p:nvPr/>
        </p:nvSpPr>
        <p:spPr>
          <a:xfrm>
            <a:off x="457200" y="1325880"/>
            <a:ext cx="3749040" cy="2377440"/>
          </a:xfrm>
          <a:prstGeom prst="rect">
            <a:avLst/>
          </a:prstGeom>
          <a:noFill/>
          <a:ln/>
        </p:spPr>
        <p:txBody>
          <a:bodyPr wrap="square" lIns="0" tIns="0" rIns="0" bIns="0" rtlCol="0" anchor="t"/>
          <a:lstStyle/>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Standalone Request Credit Increase page showing account balances, in line with Synchrony standards.</a:t>
            </a:r>
            <a:endParaRPr lang="en-US" sz="1250" dirty="0"/>
          </a:p>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Clear labels and contextual help for the two amount fields — a known point of confusion in the old UI.</a:t>
            </a:r>
            <a:endParaRPr lang="en-US" sz="1250" dirty="0"/>
          </a:p>
          <a:p>
            <a:pPr marL="152400" indent="-152400">
              <a:spcAft>
                <a:spcPts val="1000"/>
              </a:spcAft>
              <a:buSzPct val="100000"/>
              <a:buChar char="•"/>
            </a:pPr>
            <a:r>
              <a:rPr lang="en-US" sz="1250" dirty="0">
                <a:solidFill>
                  <a:srgbClr val="1A1A1A"/>
                </a:solidFill>
                <a:latin typeface="Arial" pitchFamily="34" charset="0"/>
                <a:ea typeface="Arial" pitchFamily="34" charset="-122"/>
                <a:cs typeface="Arial" pitchFamily="34" charset="-120"/>
              </a:rPr>
              <a:t>Inserted the legally required disclaimer without breaking the look and feel of the page.</a:t>
            </a:r>
            <a:endParaRPr lang="en-US" sz="1250" dirty="0"/>
          </a:p>
        </p:txBody>
      </p:sp>
      <p:sp>
        <p:nvSpPr>
          <p:cNvPr id="5" name="Shape 3"/>
          <p:cNvSpPr/>
          <p:nvPr/>
        </p:nvSpPr>
        <p:spPr>
          <a:xfrm>
            <a:off x="457200" y="3794760"/>
            <a:ext cx="3749040" cy="868680"/>
          </a:xfrm>
          <a:prstGeom prst="roundRect">
            <a:avLst>
              <a:gd name="adj" fmla="val 6316"/>
            </a:avLst>
          </a:prstGeom>
          <a:solidFill>
            <a:srgbClr val="F1F5F2"/>
          </a:solidFill>
          <a:ln w="12700">
            <a:solidFill>
              <a:srgbClr val="DCE7E0"/>
            </a:solidFill>
            <a:prstDash val="solid"/>
          </a:ln>
        </p:spPr>
      </p:sp>
      <p:sp>
        <p:nvSpPr>
          <p:cNvPr id="6" name="Text 4"/>
          <p:cNvSpPr/>
          <p:nvPr/>
        </p:nvSpPr>
        <p:spPr>
          <a:xfrm>
            <a:off x="594360" y="3886200"/>
            <a:ext cx="3474720" cy="451714"/>
          </a:xfrm>
          <a:prstGeom prst="rect">
            <a:avLst/>
          </a:prstGeom>
          <a:noFill/>
          <a:ln/>
        </p:spPr>
        <p:txBody>
          <a:bodyPr wrap="square" lIns="0" tIns="0" rIns="0" bIns="0" rtlCol="0" anchor="ctr"/>
          <a:lstStyle/>
          <a:p>
            <a:pPr algn="ctr" indent="0" marL="0">
              <a:buNone/>
            </a:pPr>
            <a:r>
              <a:rPr lang="en-US" sz="1600" b="1" dirty="0">
                <a:solidFill>
                  <a:srgbClr val="1E4A32"/>
                </a:solidFill>
                <a:latin typeface="Century Schoolbook" pitchFamily="34" charset="0"/>
                <a:ea typeface="Century Schoolbook" pitchFamily="34" charset="-122"/>
                <a:cs typeface="Century Schoolbook" pitchFamily="34" charset="-120"/>
              </a:rPr>
              <a:t>Unchanged since 2022</a:t>
            </a:r>
            <a:endParaRPr lang="en-US" sz="1600" dirty="0"/>
          </a:p>
        </p:txBody>
      </p:sp>
      <p:sp>
        <p:nvSpPr>
          <p:cNvPr id="7" name="Text 5"/>
          <p:cNvSpPr/>
          <p:nvPr/>
        </p:nvSpPr>
        <p:spPr>
          <a:xfrm>
            <a:off x="566928" y="4298594"/>
            <a:ext cx="3529584" cy="312725"/>
          </a:xfrm>
          <a:prstGeom prst="rect">
            <a:avLst/>
          </a:prstGeom>
          <a:noFill/>
          <a:ln/>
        </p:spPr>
        <p:txBody>
          <a:bodyPr wrap="square" lIns="0" tIns="0" rIns="0" bIns="0" rtlCol="0" anchor="t"/>
          <a:lstStyle/>
          <a:p>
            <a:pPr algn="ctr" indent="0" marL="0">
              <a:buNone/>
            </a:pPr>
            <a:r>
              <a:rPr lang="en-US" sz="950" dirty="0">
                <a:solidFill>
                  <a:srgbClr val="6B6560"/>
                </a:solidFill>
                <a:latin typeface="Arial" pitchFamily="34" charset="0"/>
                <a:ea typeface="Arial" pitchFamily="34" charset="-122"/>
                <a:cs typeface="Arial" pitchFamily="34" charset="-120"/>
              </a:rPr>
              <a:t>Tested well and shipped — still running as designed</a:t>
            </a:r>
            <a:endParaRPr lang="en-US" sz="950" dirty="0"/>
          </a:p>
        </p:txBody>
      </p:sp>
      <p:sp>
        <p:nvSpPr>
          <p:cNvPr id="8" name="Shape 6"/>
          <p:cNvSpPr/>
          <p:nvPr/>
        </p:nvSpPr>
        <p:spPr>
          <a:xfrm>
            <a:off x="4590288" y="657775"/>
            <a:ext cx="4123944" cy="4033690"/>
          </a:xfrm>
          <a:prstGeom prst="roundRect">
            <a:avLst>
              <a:gd name="adj" fmla="val 1133"/>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9" name="Image 0" descr="Request Credit Increase page">    </p:cNvPr>
          <p:cNvPicPr>
            <a:picLocks noChangeAspect="1"/>
          </p:cNvPicPr>
          <p:nvPr/>
        </p:nvPicPr>
        <p:blipFill>
          <a:blip r:embed="rId1"/>
          <a:stretch>
            <a:fillRect/>
          </a:stretch>
        </p:blipFill>
        <p:spPr>
          <a:xfrm>
            <a:off x="4663440" y="730927"/>
            <a:ext cx="3977640" cy="38873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CASE STUDY · XOOM (A PAYPAL SERVICE)</a:t>
            </a:r>
            <a:endParaRPr lang="en-US" sz="1050" dirty="0"/>
          </a:p>
        </p:txBody>
      </p:sp>
      <p:sp>
        <p:nvSpPr>
          <p:cNvPr id="3" name="Text 1"/>
          <p:cNvSpPr/>
          <p:nvPr/>
        </p:nvSpPr>
        <p:spPr>
          <a:xfrm>
            <a:off x="457200" y="594360"/>
            <a:ext cx="82296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Real-Time Transaction Tracking</a:t>
            </a:r>
            <a:endParaRPr lang="en-US" sz="2700" dirty="0"/>
          </a:p>
        </p:txBody>
      </p:sp>
      <p:sp>
        <p:nvSpPr>
          <p:cNvPr id="4" name="Text 2"/>
          <p:cNvSpPr/>
          <p:nvPr/>
        </p:nvSpPr>
        <p:spPr>
          <a:xfrm>
            <a:off x="457200" y="1371600"/>
            <a:ext cx="3840480" cy="3108960"/>
          </a:xfrm>
          <a:prstGeom prst="rect">
            <a:avLst/>
          </a:prstGeom>
          <a:noFill/>
          <a:ln/>
        </p:spPr>
        <p:txBody>
          <a:bodyPr wrap="square" lIns="0" tIns="0" rIns="0" bIns="0" rtlCol="0" anchor="t"/>
          <a:lstStyle/>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Money tracking was missing at Xoom — a real competitive disadvantage against Western Union and Remitly.</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We built a framework to handle every event in a money transfer's life inside the mobile UI.</a:t>
            </a:r>
            <a:endParaRPr lang="en-US" sz="1250" dirty="0"/>
          </a:p>
          <a:p>
            <a:pPr marL="152400" indent="-152400">
              <a:spcAft>
                <a:spcPts val="1200"/>
              </a:spcAft>
              <a:buSzPct val="100000"/>
              <a:buChar char="•"/>
            </a:pPr>
            <a:r>
              <a:rPr lang="en-US" sz="1250" dirty="0">
                <a:solidFill>
                  <a:srgbClr val="1A1A1A"/>
                </a:solidFill>
                <a:latin typeface="Arial" pitchFamily="34" charset="0"/>
                <a:ea typeface="Arial" pitchFamily="34" charset="-122"/>
                <a:cs typeface="Arial" pitchFamily="34" charset="-120"/>
              </a:rPr>
              <a:t>Mapped hundreds of possible cases with engineering, pairing each with messaging that tells customers exactly where their money is — and what to do when action is needed.</a:t>
            </a:r>
            <a:endParaRPr lang="en-US" sz="1250" dirty="0"/>
          </a:p>
        </p:txBody>
      </p:sp>
      <p:sp>
        <p:nvSpPr>
          <p:cNvPr id="5" name="Shape 3"/>
          <p:cNvSpPr/>
          <p:nvPr/>
        </p:nvSpPr>
        <p:spPr>
          <a:xfrm>
            <a:off x="4498848" y="1497523"/>
            <a:ext cx="4261104" cy="1759833"/>
          </a:xfrm>
          <a:prstGeom prst="roundRect">
            <a:avLst>
              <a:gd name="adj" fmla="val 2598"/>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6" name="Image 0" descr="Five transfer states shown across mobile screens: On Track, Completed, Canceled, Delayed, On Hold">    </p:cNvPr>
          <p:cNvPicPr>
            <a:picLocks noChangeAspect="1"/>
          </p:cNvPicPr>
          <p:nvPr/>
        </p:nvPicPr>
        <p:blipFill>
          <a:blip r:embed="rId1"/>
          <a:stretch>
            <a:fillRect/>
          </a:stretch>
        </p:blipFill>
        <p:spPr>
          <a:xfrm>
            <a:off x="4572000" y="1570675"/>
            <a:ext cx="4114800" cy="1613529"/>
          </a:xfrm>
          <a:prstGeom prst="rect">
            <a:avLst/>
          </a:prstGeom>
        </p:spPr>
      </p:pic>
      <p:sp>
        <p:nvSpPr>
          <p:cNvPr id="7" name="Text 4"/>
          <p:cNvSpPr/>
          <p:nvPr/>
        </p:nvSpPr>
        <p:spPr>
          <a:xfrm>
            <a:off x="4572000" y="3520440"/>
            <a:ext cx="4114800" cy="640080"/>
          </a:xfrm>
          <a:prstGeom prst="rect">
            <a:avLst/>
          </a:prstGeom>
          <a:noFill/>
          <a:ln/>
        </p:spPr>
        <p:txBody>
          <a:bodyPr wrap="square" lIns="0" tIns="0" rIns="0" bIns="0" rtlCol="0" anchor="ctr"/>
          <a:lstStyle/>
          <a:p>
            <a:pPr indent="0" marL="0">
              <a:buNone/>
            </a:pPr>
            <a:r>
              <a:rPr lang="en-US" sz="1050" i="1" dirty="0">
                <a:solidFill>
                  <a:srgbClr val="6B6560"/>
                </a:solidFill>
                <a:latin typeface="Arial" pitchFamily="34" charset="0"/>
                <a:ea typeface="Arial" pitchFamily="34" charset="-122"/>
                <a:cs typeface="Arial" pitchFamily="34" charset="-120"/>
              </a:rPr>
              <a:t>Five top-level states — On Track, Completed, Canceled, Delayed, On Hold — each with its own visual language.</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XOOM · TRANSACTION TRACKING</a:t>
            </a:r>
            <a:endParaRPr lang="en-US" sz="1050" dirty="0"/>
          </a:p>
        </p:txBody>
      </p:sp>
      <p:sp>
        <p:nvSpPr>
          <p:cNvPr id="3" name="Text 1"/>
          <p:cNvSpPr/>
          <p:nvPr/>
        </p:nvSpPr>
        <p:spPr>
          <a:xfrm>
            <a:off x="457200" y="594360"/>
            <a:ext cx="54864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Anatomy of the Framework</a:t>
            </a:r>
            <a:endParaRPr lang="en-US" sz="2700" dirty="0"/>
          </a:p>
        </p:txBody>
      </p:sp>
      <p:sp>
        <p:nvSpPr>
          <p:cNvPr id="4" name="Shape 2"/>
          <p:cNvSpPr/>
          <p:nvPr/>
        </p:nvSpPr>
        <p:spPr>
          <a:xfrm>
            <a:off x="384048" y="1292797"/>
            <a:ext cx="5266944" cy="2809366"/>
          </a:xfrm>
          <a:prstGeom prst="roundRect">
            <a:avLst>
              <a:gd name="adj" fmla="val 1627"/>
            </a:avLst>
          </a:prstGeom>
          <a:solidFill>
            <a:srgbClr val="FFFFFF"/>
          </a:solidFill>
          <a:ln w="12700">
            <a:solidFill>
              <a:srgbClr val="DCE7E0"/>
            </a:solidFill>
            <a:prstDash val="solid"/>
          </a:ln>
          <a:effectLst>
            <a:outerShdw sx="100000" sy="100000" kx="0" ky="0" algn="bl" rotWithShape="0" blurRad="88900" dist="25400" dir="2700000">
              <a:srgbClr val="000000">
                <a:alpha val="18000"/>
              </a:srgbClr>
            </a:outerShdw>
          </a:effectLst>
        </p:spPr>
      </p:sp>
      <p:pic>
        <p:nvPicPr>
          <p:cNvPr id="5" name="Image 0" descr="Annotated delayed and on-hold transaction screens">    </p:cNvPr>
          <p:cNvPicPr>
            <a:picLocks noChangeAspect="1"/>
          </p:cNvPicPr>
          <p:nvPr/>
        </p:nvPicPr>
        <p:blipFill>
          <a:blip r:embed="rId1"/>
          <a:stretch>
            <a:fillRect/>
          </a:stretch>
        </p:blipFill>
        <p:spPr>
          <a:xfrm>
            <a:off x="457200" y="1365949"/>
            <a:ext cx="5120640" cy="2663062"/>
          </a:xfrm>
          <a:prstGeom prst="rect">
            <a:avLst/>
          </a:prstGeom>
        </p:spPr>
      </p:pic>
      <p:sp>
        <p:nvSpPr>
          <p:cNvPr id="6" name="Text 3"/>
          <p:cNvSpPr/>
          <p:nvPr/>
        </p:nvSpPr>
        <p:spPr>
          <a:xfrm>
            <a:off x="5806440" y="1325880"/>
            <a:ext cx="2880360" cy="2834640"/>
          </a:xfrm>
          <a:prstGeom prst="rect">
            <a:avLst/>
          </a:prstGeom>
          <a:noFill/>
          <a:ln/>
        </p:spPr>
        <p:txBody>
          <a:bodyPr wrap="square" lIns="0" tIns="0" rIns="0" bIns="0" rtlCol="0" anchor="t"/>
          <a:lstStyle/>
          <a:p>
            <a:pPr indent="0" marL="0">
              <a:spcAft>
                <a:spcPts val="700"/>
              </a:spcAft>
              <a:buNone/>
            </a:pPr>
            <a:r>
              <a:rPr lang="en-US" sz="1150" b="1" dirty="0">
                <a:solidFill>
                  <a:srgbClr val="1E4A32"/>
                </a:solidFill>
                <a:latin typeface="Arial" pitchFamily="34" charset="0"/>
                <a:ea typeface="Arial" pitchFamily="34" charset="-122"/>
                <a:cs typeface="Arial" pitchFamily="34" charset="-120"/>
              </a:rPr>
              <a:t>At-a-glance status</a:t>
            </a:r>
            <a:endParaRPr lang="en-US" sz="1150" dirty="0"/>
          </a:p>
          <a:p>
            <a:pPr indent="0" marL="0">
              <a:spcAft>
                <a:spcPts val="700"/>
              </a:spcAft>
              <a:buNone/>
            </a:pPr>
            <a:r>
              <a:rPr lang="en-US" sz="1150" dirty="0">
                <a:solidFill>
                  <a:srgbClr val="1A1A1A"/>
                </a:solidFill>
                <a:latin typeface="Arial" pitchFamily="34" charset="0"/>
                <a:ea typeface="Arial" pitchFamily="34" charset="-122"/>
                <a:cs typeface="Arial" pitchFamily="34" charset="-120"/>
              </a:rPr>
              <a:t>Color-coded badges and time-to-money, visible instantly.</a:t>
            </a:r>
            <a:endParaRPr lang="en-US" sz="1150" dirty="0"/>
          </a:p>
          <a:p>
            <a:pPr indent="0" marL="0">
              <a:spcAft>
                <a:spcPts val="700"/>
              </a:spcAft>
              <a:buNone/>
            </a:pPr>
            <a:r>
              <a:rPr lang="en-US" sz="1150" b="1" dirty="0">
                <a:solidFill>
                  <a:srgbClr val="1E4A32"/>
                </a:solidFill>
                <a:latin typeface="Arial" pitchFamily="34" charset="0"/>
                <a:ea typeface="Arial" pitchFamily="34" charset="-122"/>
                <a:cs typeface="Arial" pitchFamily="34" charset="-120"/>
              </a:rPr>
              <a:t>Milestone content</a:t>
            </a:r>
            <a:endParaRPr lang="en-US" sz="1150" dirty="0"/>
          </a:p>
          <a:p>
            <a:pPr indent="0" marL="0">
              <a:spcAft>
                <a:spcPts val="700"/>
              </a:spcAft>
              <a:buNone/>
            </a:pPr>
            <a:r>
              <a:rPr lang="en-US" sz="1150" dirty="0">
                <a:solidFill>
                  <a:srgbClr val="1A1A1A"/>
                </a:solidFill>
                <a:latin typeface="Arial" pitchFamily="34" charset="0"/>
                <a:ea typeface="Arial" pitchFamily="34" charset="-122"/>
                <a:cs typeface="Arial" pitchFamily="34" charset="-120"/>
              </a:rPr>
              <a:t>Visual cues, what went wrong, next steps, and a remediation link when action is needed.</a:t>
            </a:r>
            <a:endParaRPr lang="en-US" sz="1150" dirty="0"/>
          </a:p>
          <a:p>
            <a:pPr indent="0" marL="0">
              <a:spcAft>
                <a:spcPts val="700"/>
              </a:spcAft>
              <a:buNone/>
            </a:pPr>
            <a:r>
              <a:rPr lang="en-US" sz="1150" b="1" dirty="0">
                <a:solidFill>
                  <a:srgbClr val="1E4A32"/>
                </a:solidFill>
                <a:latin typeface="Arial" pitchFamily="34" charset="0"/>
                <a:ea typeface="Arial" pitchFamily="34" charset="-122"/>
                <a:cs typeface="Arial" pitchFamily="34" charset="-120"/>
              </a:rPr>
              <a:t>Timeline milestones</a:t>
            </a:r>
            <a:endParaRPr lang="en-US" sz="1150" dirty="0"/>
          </a:p>
          <a:p>
            <a:pPr indent="0" marL="0">
              <a:spcAft>
                <a:spcPts val="700"/>
              </a:spcAft>
              <a:buNone/>
            </a:pPr>
            <a:r>
              <a:rPr lang="en-US" sz="1150" dirty="0">
                <a:solidFill>
                  <a:srgbClr val="1A1A1A"/>
                </a:solidFill>
                <a:latin typeface="Arial" pitchFamily="34" charset="0"/>
                <a:ea typeface="Arial" pitchFamily="34" charset="-122"/>
                <a:cs typeface="Arial" pitchFamily="34" charset="-120"/>
              </a:rPr>
              <a:t>Key steps shown in past, present, and future states.</a:t>
            </a:r>
            <a:endParaRPr lang="en-US" sz="1150" dirty="0"/>
          </a:p>
        </p:txBody>
      </p:sp>
      <p:sp>
        <p:nvSpPr>
          <p:cNvPr id="7" name="Text 4"/>
          <p:cNvSpPr/>
          <p:nvPr/>
        </p:nvSpPr>
        <p:spPr>
          <a:xfrm>
            <a:off x="457200" y="4297680"/>
            <a:ext cx="8229600" cy="548640"/>
          </a:xfrm>
          <a:prstGeom prst="rect">
            <a:avLst/>
          </a:prstGeom>
          <a:noFill/>
          <a:ln/>
        </p:spPr>
        <p:txBody>
          <a:bodyPr wrap="square" lIns="0" tIns="0" rIns="0" bIns="0" rtlCol="0" anchor="ctr"/>
          <a:lstStyle/>
          <a:p>
            <a:pPr indent="0" marL="0">
              <a:buNone/>
            </a:pPr>
            <a:r>
              <a:rPr lang="en-US" sz="1200" b="1" dirty="0">
                <a:solidFill>
                  <a:srgbClr val="1E4A32"/>
                </a:solidFill>
                <a:latin typeface="Arial" pitchFamily="34" charset="0"/>
                <a:ea typeface="Arial" pitchFamily="34" charset="-122"/>
                <a:cs typeface="Arial" pitchFamily="34" charset="-120"/>
              </a:rPr>
              <a:t>Outcome  </a:t>
            </a:r>
            <a:pPr indent="0" marL="0">
              <a:buNone/>
            </a:pPr>
            <a:r>
              <a:rPr lang="en-US" sz="1200" dirty="0">
                <a:solidFill>
                  <a:srgbClr val="1A1A1A"/>
                </a:solidFill>
                <a:latin typeface="Arial" pitchFamily="34" charset="0"/>
                <a:ea typeface="Arial" pitchFamily="34" charset="-122"/>
                <a:cs typeface="Arial" pitchFamily="34" charset="-120"/>
              </a:rPr>
              <a:t>Transfer-related call volume dropped significantly and customer feedback was strongly positive — a cross-team win for customers, support, and the business.</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320040"/>
            <a:ext cx="5486400" cy="274320"/>
          </a:xfrm>
          <a:prstGeom prst="rect">
            <a:avLst/>
          </a:prstGeom>
          <a:noFill/>
          <a:ln/>
        </p:spPr>
        <p:txBody>
          <a:bodyPr wrap="square" lIns="0" tIns="0" rIns="0" bIns="0" rtlCol="0" anchor="ctr"/>
          <a:lstStyle/>
          <a:p>
            <a:pPr indent="0" marL="0">
              <a:buNone/>
            </a:pPr>
            <a:r>
              <a:rPr lang="en-US" sz="1050" b="1" spc="300" kern="0" dirty="0">
                <a:solidFill>
                  <a:srgbClr val="1E4A32"/>
                </a:solidFill>
                <a:latin typeface="Arial" pitchFamily="34" charset="0"/>
                <a:ea typeface="Arial" pitchFamily="34" charset="-122"/>
                <a:cs typeface="Arial" pitchFamily="34" charset="-120"/>
              </a:rPr>
              <a:t>CASE STUDY · PAYPAL</a:t>
            </a:r>
            <a:endParaRPr lang="en-US" sz="1050" dirty="0"/>
          </a:p>
        </p:txBody>
      </p:sp>
      <p:sp>
        <p:nvSpPr>
          <p:cNvPr id="3" name="Text 1"/>
          <p:cNvSpPr/>
          <p:nvPr/>
        </p:nvSpPr>
        <p:spPr>
          <a:xfrm>
            <a:off x="457200" y="594360"/>
            <a:ext cx="8229600" cy="566928"/>
          </a:xfrm>
          <a:prstGeom prst="rect">
            <a:avLst/>
          </a:prstGeom>
          <a:noFill/>
          <a:ln/>
        </p:spPr>
        <p:txBody>
          <a:bodyPr wrap="square" lIns="0" tIns="0" rIns="0" bIns="0" rtlCol="0" anchor="ctr"/>
          <a:lstStyle/>
          <a:p>
            <a:pPr indent="0" marL="0">
              <a:buNone/>
            </a:pPr>
            <a:r>
              <a:rPr lang="en-US" sz="2700" b="1" dirty="0">
                <a:solidFill>
                  <a:srgbClr val="1A1A1A"/>
                </a:solidFill>
                <a:latin typeface="Century Schoolbook" pitchFamily="34" charset="0"/>
                <a:ea typeface="Century Schoolbook" pitchFamily="34" charset="-122"/>
                <a:cs typeface="Century Schoolbook" pitchFamily="34" charset="-120"/>
              </a:rPr>
              <a:t>Regulatory Change Management</a:t>
            </a:r>
            <a:endParaRPr lang="en-US" sz="2700" dirty="0"/>
          </a:p>
        </p:txBody>
      </p:sp>
      <p:sp>
        <p:nvSpPr>
          <p:cNvPr id="4" name="Text 2"/>
          <p:cNvSpPr/>
          <p:nvPr/>
        </p:nvSpPr>
        <p:spPr>
          <a:xfrm>
            <a:off x="457200" y="1207008"/>
            <a:ext cx="8046720" cy="502920"/>
          </a:xfrm>
          <a:prstGeom prst="rect">
            <a:avLst/>
          </a:prstGeom>
          <a:noFill/>
          <a:ln/>
        </p:spPr>
        <p:txBody>
          <a:bodyPr wrap="square" lIns="0" tIns="0" rIns="0" bIns="0" rtlCol="0" anchor="ctr"/>
          <a:lstStyle/>
          <a:p>
            <a:pPr indent="0" marL="0">
              <a:buNone/>
            </a:pPr>
            <a:r>
              <a:rPr lang="en-US" sz="1250" dirty="0">
                <a:solidFill>
                  <a:srgbClr val="6B6560"/>
                </a:solidFill>
                <a:latin typeface="Arial" pitchFamily="34" charset="0"/>
                <a:ea typeface="Arial" pitchFamily="34" charset="-122"/>
                <a:cs typeface="Arial" pitchFamily="34" charset="-120"/>
              </a:rPr>
              <a:t>One of PayPal's most demanding content roles: keeping every product's content compliant as global regulations shift — without losing the user.</a:t>
            </a:r>
            <a:endParaRPr lang="en-US" sz="1250" dirty="0"/>
          </a:p>
        </p:txBody>
      </p:sp>
      <p:sp>
        <p:nvSpPr>
          <p:cNvPr id="5" name="Shape 3"/>
          <p:cNvSpPr/>
          <p:nvPr/>
        </p:nvSpPr>
        <p:spPr>
          <a:xfrm>
            <a:off x="502920" y="1892808"/>
            <a:ext cx="475488" cy="475488"/>
          </a:xfrm>
          <a:prstGeom prst="ellipse">
            <a:avLst/>
          </a:prstGeom>
          <a:solidFill>
            <a:srgbClr val="F1F5F2"/>
          </a:solidFill>
          <a:ln w="12700">
            <a:solidFill>
              <a:srgbClr val="DCE7E0"/>
            </a:solidFill>
            <a:prstDash val="solid"/>
          </a:ln>
        </p:spPr>
      </p:sp>
      <p:pic>
        <p:nvPicPr>
          <p:cNvPr id="6" name="Image 0" descr="preencoded.png">    </p:cNvPr>
          <p:cNvPicPr>
            <a:picLocks noChangeAspect="1"/>
          </p:cNvPicPr>
          <p:nvPr/>
        </p:nvPicPr>
        <p:blipFill>
          <a:blip r:embed="rId1"/>
          <a:stretch>
            <a:fillRect/>
          </a:stretch>
        </p:blipFill>
        <p:spPr>
          <a:xfrm>
            <a:off x="621792" y="2011680"/>
            <a:ext cx="237744" cy="237744"/>
          </a:xfrm>
          <a:prstGeom prst="rect">
            <a:avLst/>
          </a:prstGeom>
        </p:spPr>
      </p:pic>
      <p:sp>
        <p:nvSpPr>
          <p:cNvPr id="7" name="Text 4"/>
          <p:cNvSpPr/>
          <p:nvPr/>
        </p:nvSpPr>
        <p:spPr>
          <a:xfrm>
            <a:off x="1188720" y="1847088"/>
            <a:ext cx="7406640" cy="274320"/>
          </a:xfrm>
          <a:prstGeom prst="rect">
            <a:avLst/>
          </a:prstGeom>
          <a:noFill/>
          <a:ln/>
        </p:spPr>
        <p:txBody>
          <a:bodyPr wrap="square" lIns="0" tIns="0" rIns="0" bIns="0" rtlCol="0" anchor="ctr"/>
          <a:lstStyle/>
          <a:p>
            <a:pPr indent="0" marL="0">
              <a:buNone/>
            </a:pPr>
            <a:r>
              <a:rPr lang="en-US" sz="1250" b="1" dirty="0">
                <a:solidFill>
                  <a:srgbClr val="1A1A1A"/>
                </a:solidFill>
                <a:latin typeface="Arial" pitchFamily="34" charset="0"/>
                <a:ea typeface="Arial" pitchFamily="34" charset="-122"/>
                <a:cs typeface="Arial" pitchFamily="34" charset="-120"/>
              </a:rPr>
              <a:t>Owned content and legal review</a:t>
            </a:r>
            <a:endParaRPr lang="en-US" sz="1250" dirty="0"/>
          </a:p>
        </p:txBody>
      </p:sp>
      <p:sp>
        <p:nvSpPr>
          <p:cNvPr id="8" name="Text 5"/>
          <p:cNvSpPr/>
          <p:nvPr/>
        </p:nvSpPr>
        <p:spPr>
          <a:xfrm>
            <a:off x="1188720" y="2121408"/>
            <a:ext cx="7406640" cy="384048"/>
          </a:xfrm>
          <a:prstGeom prst="rect">
            <a:avLst/>
          </a:prstGeom>
          <a:noFill/>
          <a:ln/>
        </p:spPr>
        <p:txBody>
          <a:bodyPr wrap="square" lIns="0" tIns="0" rIns="0" bIns="0" rtlCol="0" anchor="ctr"/>
          <a:lstStyle/>
          <a:p>
            <a:pPr indent="0" marL="0">
              <a:buNone/>
            </a:pPr>
            <a:r>
              <a:rPr lang="en-US" sz="1100" dirty="0">
                <a:solidFill>
                  <a:srgbClr val="6B6560"/>
                </a:solidFill>
                <a:latin typeface="Arial" pitchFamily="34" charset="0"/>
                <a:ea typeface="Arial" pitchFamily="34" charset="-122"/>
                <a:cs typeface="Arial" pitchFamily="34" charset="-120"/>
              </a:rPr>
              <a:t>Managed the review process for global PayPal product updates against evolving regulatory requirements.</a:t>
            </a:r>
            <a:endParaRPr lang="en-US" sz="1100" dirty="0"/>
          </a:p>
        </p:txBody>
      </p:sp>
      <p:sp>
        <p:nvSpPr>
          <p:cNvPr id="9" name="Shape 6"/>
          <p:cNvSpPr/>
          <p:nvPr/>
        </p:nvSpPr>
        <p:spPr>
          <a:xfrm>
            <a:off x="502920" y="2642616"/>
            <a:ext cx="475488" cy="475488"/>
          </a:xfrm>
          <a:prstGeom prst="ellipse">
            <a:avLst/>
          </a:prstGeom>
          <a:solidFill>
            <a:srgbClr val="F1F5F2"/>
          </a:solidFill>
          <a:ln w="12700">
            <a:solidFill>
              <a:srgbClr val="DCE7E0"/>
            </a:solidFill>
            <a:prstDash val="solid"/>
          </a:ln>
        </p:spPr>
      </p:sp>
      <p:pic>
        <p:nvPicPr>
          <p:cNvPr id="10" name="Image 1" descr="preencoded.png">    </p:cNvPr>
          <p:cNvPicPr>
            <a:picLocks noChangeAspect="1"/>
          </p:cNvPicPr>
          <p:nvPr/>
        </p:nvPicPr>
        <p:blipFill>
          <a:blip r:embed="rId2"/>
          <a:stretch>
            <a:fillRect/>
          </a:stretch>
        </p:blipFill>
        <p:spPr>
          <a:xfrm>
            <a:off x="621792" y="2761488"/>
            <a:ext cx="237744" cy="237744"/>
          </a:xfrm>
          <a:prstGeom prst="rect">
            <a:avLst/>
          </a:prstGeom>
        </p:spPr>
      </p:pic>
      <p:sp>
        <p:nvSpPr>
          <p:cNvPr id="11" name="Text 7"/>
          <p:cNvSpPr/>
          <p:nvPr/>
        </p:nvSpPr>
        <p:spPr>
          <a:xfrm>
            <a:off x="1188720" y="2596896"/>
            <a:ext cx="7406640" cy="274320"/>
          </a:xfrm>
          <a:prstGeom prst="rect">
            <a:avLst/>
          </a:prstGeom>
          <a:noFill/>
          <a:ln/>
        </p:spPr>
        <p:txBody>
          <a:bodyPr wrap="square" lIns="0" tIns="0" rIns="0" bIns="0" rtlCol="0" anchor="ctr"/>
          <a:lstStyle/>
          <a:p>
            <a:pPr indent="0" marL="0">
              <a:buNone/>
            </a:pPr>
            <a:r>
              <a:rPr lang="en-US" sz="1250" b="1" dirty="0">
                <a:solidFill>
                  <a:srgbClr val="1A1A1A"/>
                </a:solidFill>
                <a:latin typeface="Arial" pitchFamily="34" charset="0"/>
                <a:ea typeface="Arial" pitchFamily="34" charset="-122"/>
                <a:cs typeface="Arial" pitchFamily="34" charset="-120"/>
              </a:rPr>
              <a:t>Drove alignment and signoff</a:t>
            </a:r>
            <a:endParaRPr lang="en-US" sz="1250" dirty="0"/>
          </a:p>
        </p:txBody>
      </p:sp>
      <p:sp>
        <p:nvSpPr>
          <p:cNvPr id="12" name="Text 8"/>
          <p:cNvSpPr/>
          <p:nvPr/>
        </p:nvSpPr>
        <p:spPr>
          <a:xfrm>
            <a:off x="1188720" y="2871216"/>
            <a:ext cx="7406640" cy="384048"/>
          </a:xfrm>
          <a:prstGeom prst="rect">
            <a:avLst/>
          </a:prstGeom>
          <a:noFill/>
          <a:ln/>
        </p:spPr>
        <p:txBody>
          <a:bodyPr wrap="square" lIns="0" tIns="0" rIns="0" bIns="0" rtlCol="0" anchor="ctr"/>
          <a:lstStyle/>
          <a:p>
            <a:pPr indent="0" marL="0">
              <a:buNone/>
            </a:pPr>
            <a:r>
              <a:rPr lang="en-US" sz="1100" dirty="0">
                <a:solidFill>
                  <a:srgbClr val="6B6560"/>
                </a:solidFill>
                <a:latin typeface="Arial" pitchFamily="34" charset="0"/>
                <a:ea typeface="Arial" pitchFamily="34" charset="-122"/>
                <a:cs typeface="Arial" pitchFamily="34" charset="-120"/>
              </a:rPr>
              <a:t>Partnered with legal to complete high-impact content changes under tight deadlines.</a:t>
            </a:r>
            <a:endParaRPr lang="en-US" sz="1100" dirty="0"/>
          </a:p>
        </p:txBody>
      </p:sp>
      <p:sp>
        <p:nvSpPr>
          <p:cNvPr id="13" name="Shape 9"/>
          <p:cNvSpPr/>
          <p:nvPr/>
        </p:nvSpPr>
        <p:spPr>
          <a:xfrm>
            <a:off x="502920" y="3392424"/>
            <a:ext cx="475488" cy="475488"/>
          </a:xfrm>
          <a:prstGeom prst="ellipse">
            <a:avLst/>
          </a:prstGeom>
          <a:solidFill>
            <a:srgbClr val="F1F5F2"/>
          </a:solidFill>
          <a:ln w="12700">
            <a:solidFill>
              <a:srgbClr val="DCE7E0"/>
            </a:solidFill>
            <a:prstDash val="solid"/>
          </a:ln>
        </p:spPr>
      </p:sp>
      <p:pic>
        <p:nvPicPr>
          <p:cNvPr id="14" name="Image 2" descr="preencoded.png">    </p:cNvPr>
          <p:cNvPicPr>
            <a:picLocks noChangeAspect="1"/>
          </p:cNvPicPr>
          <p:nvPr/>
        </p:nvPicPr>
        <p:blipFill>
          <a:blip r:embed="rId3"/>
          <a:stretch>
            <a:fillRect/>
          </a:stretch>
        </p:blipFill>
        <p:spPr>
          <a:xfrm>
            <a:off x="621792" y="3511296"/>
            <a:ext cx="237744" cy="237744"/>
          </a:xfrm>
          <a:prstGeom prst="rect">
            <a:avLst/>
          </a:prstGeom>
        </p:spPr>
      </p:pic>
      <p:sp>
        <p:nvSpPr>
          <p:cNvPr id="15" name="Text 10"/>
          <p:cNvSpPr/>
          <p:nvPr/>
        </p:nvSpPr>
        <p:spPr>
          <a:xfrm>
            <a:off x="1188720" y="3346704"/>
            <a:ext cx="7406640" cy="274320"/>
          </a:xfrm>
          <a:prstGeom prst="rect">
            <a:avLst/>
          </a:prstGeom>
          <a:noFill/>
          <a:ln/>
        </p:spPr>
        <p:txBody>
          <a:bodyPr wrap="square" lIns="0" tIns="0" rIns="0" bIns="0" rtlCol="0" anchor="ctr"/>
          <a:lstStyle/>
          <a:p>
            <a:pPr indent="0" marL="0">
              <a:buNone/>
            </a:pPr>
            <a:r>
              <a:rPr lang="en-US" sz="1250" b="1" dirty="0">
                <a:solidFill>
                  <a:srgbClr val="1A1A1A"/>
                </a:solidFill>
                <a:latin typeface="Arial" pitchFamily="34" charset="0"/>
                <a:ea typeface="Arial" pitchFamily="34" charset="-122"/>
                <a:cs typeface="Arial" pitchFamily="34" charset="-120"/>
              </a:rPr>
              <a:t>Advocated for the user</a:t>
            </a:r>
            <a:endParaRPr lang="en-US" sz="1250" dirty="0"/>
          </a:p>
        </p:txBody>
      </p:sp>
      <p:sp>
        <p:nvSpPr>
          <p:cNvPr id="16" name="Text 11"/>
          <p:cNvSpPr/>
          <p:nvPr/>
        </p:nvSpPr>
        <p:spPr>
          <a:xfrm>
            <a:off x="1188720" y="3621024"/>
            <a:ext cx="7406640" cy="384048"/>
          </a:xfrm>
          <a:prstGeom prst="rect">
            <a:avLst/>
          </a:prstGeom>
          <a:noFill/>
          <a:ln/>
        </p:spPr>
        <p:txBody>
          <a:bodyPr wrap="square" lIns="0" tIns="0" rIns="0" bIns="0" rtlCol="0" anchor="ctr"/>
          <a:lstStyle/>
          <a:p>
            <a:pPr indent="0" marL="0">
              <a:buNone/>
            </a:pPr>
            <a:r>
              <a:rPr lang="en-US" sz="1100" dirty="0">
                <a:solidFill>
                  <a:srgbClr val="6B6560"/>
                </a:solidFill>
                <a:latin typeface="Arial" pitchFamily="34" charset="0"/>
                <a:ea typeface="Arial" pitchFamily="34" charset="-122"/>
                <a:cs typeface="Arial" pitchFamily="34" charset="-120"/>
              </a:rPr>
              <a:t>Sole advocate for accessibility, clarity, and brand voice — simplifying legal language across all PayPal products.</a:t>
            </a:r>
            <a:endParaRPr lang="en-US" sz="1100" dirty="0"/>
          </a:p>
        </p:txBody>
      </p:sp>
      <p:sp>
        <p:nvSpPr>
          <p:cNvPr id="17" name="Shape 12"/>
          <p:cNvSpPr/>
          <p:nvPr/>
        </p:nvSpPr>
        <p:spPr>
          <a:xfrm>
            <a:off x="502920" y="4142232"/>
            <a:ext cx="475488" cy="475488"/>
          </a:xfrm>
          <a:prstGeom prst="ellipse">
            <a:avLst/>
          </a:prstGeom>
          <a:solidFill>
            <a:srgbClr val="F1F5F2"/>
          </a:solidFill>
          <a:ln w="12700">
            <a:solidFill>
              <a:srgbClr val="DCE7E0"/>
            </a:solidFill>
            <a:prstDash val="solid"/>
          </a:ln>
        </p:spPr>
      </p:sp>
      <p:pic>
        <p:nvPicPr>
          <p:cNvPr id="18" name="Image 3" descr="preencoded.png">    </p:cNvPr>
          <p:cNvPicPr>
            <a:picLocks noChangeAspect="1"/>
          </p:cNvPicPr>
          <p:nvPr/>
        </p:nvPicPr>
        <p:blipFill>
          <a:blip r:embed="rId4"/>
          <a:stretch>
            <a:fillRect/>
          </a:stretch>
        </p:blipFill>
        <p:spPr>
          <a:xfrm>
            <a:off x="621792" y="4261104"/>
            <a:ext cx="237744" cy="237744"/>
          </a:xfrm>
          <a:prstGeom prst="rect">
            <a:avLst/>
          </a:prstGeom>
        </p:spPr>
      </p:pic>
      <p:sp>
        <p:nvSpPr>
          <p:cNvPr id="19" name="Text 13"/>
          <p:cNvSpPr/>
          <p:nvPr/>
        </p:nvSpPr>
        <p:spPr>
          <a:xfrm>
            <a:off x="1188720" y="4096512"/>
            <a:ext cx="7406640" cy="274320"/>
          </a:xfrm>
          <a:prstGeom prst="rect">
            <a:avLst/>
          </a:prstGeom>
          <a:noFill/>
          <a:ln/>
        </p:spPr>
        <p:txBody>
          <a:bodyPr wrap="square" lIns="0" tIns="0" rIns="0" bIns="0" rtlCol="0" anchor="ctr"/>
          <a:lstStyle/>
          <a:p>
            <a:pPr indent="0" marL="0">
              <a:buNone/>
            </a:pPr>
            <a:r>
              <a:rPr lang="en-US" sz="1250" b="1" dirty="0">
                <a:solidFill>
                  <a:srgbClr val="1A1A1A"/>
                </a:solidFill>
                <a:latin typeface="Arial" pitchFamily="34" charset="0"/>
                <a:ea typeface="Arial" pitchFamily="34" charset="-122"/>
                <a:cs typeface="Arial" pitchFamily="34" charset="-120"/>
              </a:rPr>
              <a:t>Ran the approval machine</a:t>
            </a:r>
            <a:endParaRPr lang="en-US" sz="1250" dirty="0"/>
          </a:p>
        </p:txBody>
      </p:sp>
      <p:sp>
        <p:nvSpPr>
          <p:cNvPr id="20" name="Text 14"/>
          <p:cNvSpPr/>
          <p:nvPr/>
        </p:nvSpPr>
        <p:spPr>
          <a:xfrm>
            <a:off x="1188720" y="4370832"/>
            <a:ext cx="7406640" cy="384048"/>
          </a:xfrm>
          <a:prstGeom prst="rect">
            <a:avLst/>
          </a:prstGeom>
          <a:noFill/>
          <a:ln/>
        </p:spPr>
        <p:txBody>
          <a:bodyPr wrap="square" lIns="0" tIns="0" rIns="0" bIns="0" rtlCol="0" anchor="ctr"/>
          <a:lstStyle/>
          <a:p>
            <a:pPr indent="0" marL="0">
              <a:buNone/>
            </a:pPr>
            <a:r>
              <a:rPr lang="en-US" sz="1100" dirty="0">
                <a:solidFill>
                  <a:srgbClr val="6B6560"/>
                </a:solidFill>
                <a:latin typeface="Arial" pitchFamily="34" charset="0"/>
                <a:ea typeface="Arial" pitchFamily="34" charset="-122"/>
                <a:cs typeface="Arial" pitchFamily="34" charset="-120"/>
              </a:rPr>
              <a:t>Owned legal approval workflows: meetings, JIRA tracking, and consistent delivery under intense time pressure.</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32A1D"/>
        </a:solidFill>
      </p:bgPr>
    </p:bg>
    <p:spTree>
      <p:nvGrpSpPr>
        <p:cNvPr id="1" name=""/>
        <p:cNvGrpSpPr/>
        <p:nvPr/>
      </p:nvGrpSpPr>
      <p:grpSpPr>
        <a:xfrm>
          <a:off x="0" y="0"/>
          <a:ext cx="0" cy="0"/>
          <a:chOff x="0" y="0"/>
          <a:chExt cx="0" cy="0"/>
        </a:xfrm>
      </p:grpSpPr>
      <p:sp>
        <p:nvSpPr>
          <p:cNvPr id="2" name="Text 0"/>
          <p:cNvSpPr/>
          <p:nvPr/>
        </p:nvSpPr>
        <p:spPr>
          <a:xfrm>
            <a:off x="548640" y="365760"/>
            <a:ext cx="5486400" cy="274320"/>
          </a:xfrm>
          <a:prstGeom prst="rect">
            <a:avLst/>
          </a:prstGeom>
          <a:noFill/>
          <a:ln/>
        </p:spPr>
        <p:txBody>
          <a:bodyPr wrap="square" lIns="0" tIns="0" rIns="0" bIns="0" rtlCol="0" anchor="ctr"/>
          <a:lstStyle/>
          <a:p>
            <a:pPr indent="0" marL="0">
              <a:buNone/>
            </a:pPr>
            <a:r>
              <a:rPr lang="en-US" sz="1050" b="1" spc="300" kern="0" dirty="0">
                <a:solidFill>
                  <a:srgbClr val="AFCBB8"/>
                </a:solidFill>
                <a:latin typeface="Arial" pitchFamily="34" charset="0"/>
                <a:ea typeface="Arial" pitchFamily="34" charset="-122"/>
                <a:cs typeface="Arial" pitchFamily="34" charset="-120"/>
              </a:rPr>
              <a:t>CASE STUDY · SYMANTEC TRUST SERVICES</a:t>
            </a:r>
            <a:endParaRPr lang="en-US" sz="1050" dirty="0"/>
          </a:p>
        </p:txBody>
      </p:sp>
      <p:sp>
        <p:nvSpPr>
          <p:cNvPr id="3" name="Text 1"/>
          <p:cNvSpPr/>
          <p:nvPr/>
        </p:nvSpPr>
        <p:spPr>
          <a:xfrm>
            <a:off x="548640" y="658368"/>
            <a:ext cx="8046720" cy="566928"/>
          </a:xfrm>
          <a:prstGeom prst="rect">
            <a:avLst/>
          </a:prstGeom>
          <a:noFill/>
          <a:ln/>
        </p:spPr>
        <p:txBody>
          <a:bodyPr wrap="square" lIns="0" tIns="0" rIns="0" bIns="0" rtlCol="0" anchor="ctr"/>
          <a:lstStyle/>
          <a:p>
            <a:pPr indent="0" marL="0">
              <a:buNone/>
            </a:pPr>
            <a:r>
              <a:rPr lang="en-US" sz="3000" b="1" dirty="0">
                <a:solidFill>
                  <a:srgbClr val="FFFFFF"/>
                </a:solidFill>
                <a:latin typeface="Century Schoolbook" pitchFamily="34" charset="0"/>
                <a:ea typeface="Century Schoolbook" pitchFamily="34" charset="-122"/>
                <a:cs typeface="Century Schoolbook" pitchFamily="34" charset="-120"/>
              </a:rPr>
              <a:t>Tackling the #1 Support Issue</a:t>
            </a:r>
            <a:endParaRPr lang="en-US" sz="3000" dirty="0"/>
          </a:p>
        </p:txBody>
      </p:sp>
      <p:sp>
        <p:nvSpPr>
          <p:cNvPr id="4" name="Text 2"/>
          <p:cNvSpPr/>
          <p:nvPr/>
        </p:nvSpPr>
        <p:spPr>
          <a:xfrm>
            <a:off x="502920" y="1554480"/>
            <a:ext cx="3200400" cy="1371600"/>
          </a:xfrm>
          <a:prstGeom prst="rect">
            <a:avLst/>
          </a:prstGeom>
          <a:noFill/>
          <a:ln/>
        </p:spPr>
        <p:txBody>
          <a:bodyPr wrap="square" lIns="0" tIns="0" rIns="0" bIns="0" rtlCol="0" anchor="ctr"/>
          <a:lstStyle/>
          <a:p>
            <a:pPr indent="0" marL="0">
              <a:buNone/>
            </a:pPr>
            <a:r>
              <a:rPr lang="en-US" sz="8800" b="1" dirty="0">
                <a:solidFill>
                  <a:srgbClr val="FFFFFF"/>
                </a:solidFill>
                <a:latin typeface="Century Schoolbook" pitchFamily="34" charset="0"/>
                <a:ea typeface="Century Schoolbook" pitchFamily="34" charset="-122"/>
                <a:cs typeface="Century Schoolbook" pitchFamily="34" charset="-120"/>
              </a:rPr>
              <a:t>40%</a:t>
            </a:r>
            <a:endParaRPr lang="en-US" sz="8800" dirty="0"/>
          </a:p>
        </p:txBody>
      </p:sp>
      <p:sp>
        <p:nvSpPr>
          <p:cNvPr id="5" name="Text 3"/>
          <p:cNvSpPr/>
          <p:nvPr/>
        </p:nvSpPr>
        <p:spPr>
          <a:xfrm>
            <a:off x="566928" y="2971800"/>
            <a:ext cx="3017520" cy="822960"/>
          </a:xfrm>
          <a:prstGeom prst="rect">
            <a:avLst/>
          </a:prstGeom>
          <a:noFill/>
          <a:ln/>
        </p:spPr>
        <p:txBody>
          <a:bodyPr wrap="square" lIns="0" tIns="0" rIns="0" bIns="0" rtlCol="0" anchor="ctr"/>
          <a:lstStyle/>
          <a:p>
            <a:pPr indent="0" marL="0">
              <a:buNone/>
            </a:pPr>
            <a:r>
              <a:rPr lang="en-US" sz="1300" dirty="0">
                <a:solidFill>
                  <a:srgbClr val="CFE3D6"/>
                </a:solidFill>
                <a:latin typeface="Arial" pitchFamily="34" charset="0"/>
                <a:ea typeface="Arial" pitchFamily="34" charset="-122"/>
                <a:cs typeface="Arial" pitchFamily="34" charset="-120"/>
              </a:rPr>
              <a:t>of support calls were about certificate delivery and installation</a:t>
            </a:r>
            <a:endParaRPr lang="en-US" sz="1300" dirty="0"/>
          </a:p>
        </p:txBody>
      </p:sp>
      <p:sp>
        <p:nvSpPr>
          <p:cNvPr id="6" name="Text 4"/>
          <p:cNvSpPr/>
          <p:nvPr/>
        </p:nvSpPr>
        <p:spPr>
          <a:xfrm>
            <a:off x="4206240" y="1645920"/>
            <a:ext cx="4389120" cy="2743200"/>
          </a:xfrm>
          <a:prstGeom prst="rect">
            <a:avLst/>
          </a:prstGeom>
          <a:noFill/>
          <a:ln/>
        </p:spPr>
        <p:txBody>
          <a:bodyPr wrap="square" lIns="0" tIns="0" rIns="0" bIns="0" rtlCol="0" anchor="t"/>
          <a:lstStyle/>
          <a:p>
            <a:pPr marL="152400" indent="-152400">
              <a:spcAft>
                <a:spcPts val="1200"/>
              </a:spcAft>
              <a:buSzPct val="100000"/>
              <a:buChar char="•"/>
            </a:pPr>
            <a:r>
              <a:rPr lang="en-US" sz="1250" dirty="0">
                <a:solidFill>
                  <a:srgbClr val="E4F0E8"/>
                </a:solidFill>
                <a:latin typeface="Arial" pitchFamily="34" charset="0"/>
                <a:ea typeface="Arial" pitchFamily="34" charset="-122"/>
                <a:cs typeface="Arial" pitchFamily="34" charset="-120"/>
              </a:rPr>
              <a:t>SSL certificates are essential for web security — but deeply technical, and average users struggled to install and manage them.</a:t>
            </a:r>
            <a:endParaRPr lang="en-US" sz="1250" dirty="0"/>
          </a:p>
          <a:p>
            <a:pPr marL="152400" indent="-152400">
              <a:spcAft>
                <a:spcPts val="1200"/>
              </a:spcAft>
              <a:buSzPct val="100000"/>
              <a:buChar char="•"/>
            </a:pPr>
            <a:r>
              <a:rPr lang="en-US" sz="1250" dirty="0">
                <a:solidFill>
                  <a:srgbClr val="E4F0E8"/>
                </a:solidFill>
                <a:latin typeface="Arial" pitchFamily="34" charset="0"/>
                <a:ea typeface="Arial" pitchFamily="34" charset="-122"/>
                <a:cs typeface="Arial" pitchFamily="34" charset="-120"/>
              </a:rPr>
              <a:t>Customers tried anyway to save money, then got stuck.</a:t>
            </a:r>
            <a:endParaRPr lang="en-US" sz="1250" dirty="0"/>
          </a:p>
          <a:p>
            <a:pPr marL="152400" indent="-152400">
              <a:spcAft>
                <a:spcPts val="1200"/>
              </a:spcAft>
              <a:buSzPct val="100000"/>
              <a:buChar char="•"/>
            </a:pPr>
            <a:r>
              <a:rPr lang="en-US" sz="1250" dirty="0">
                <a:solidFill>
                  <a:srgbClr val="E4F0E8"/>
                </a:solidFill>
                <a:latin typeface="Arial" pitchFamily="34" charset="0"/>
                <a:ea typeface="Arial" pitchFamily="34" charset="-122"/>
                <a:cs typeface="Arial" pitchFamily="34" charset="-120"/>
              </a:rPr>
              <a:t>With the Verisign acquisition, Symantec inherited an enormous customer base — and certificate installation became its single biggest support burden.</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 Proctor — Portfolio Work Samples</dc:title>
  <dc:subject>PptxGenJS Presentation</dc:subject>
  <dc:creator>Tom Proctor</dc:creator>
  <cp:lastModifiedBy>Tom Proctor</cp:lastModifiedBy>
  <cp:revision>1</cp:revision>
  <dcterms:created xsi:type="dcterms:W3CDTF">2026-07-08T01:16:28Z</dcterms:created>
  <dcterms:modified xsi:type="dcterms:W3CDTF">2026-07-08T01:16:28Z</dcterms:modified>
</cp:coreProperties>
</file>